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9" r:id="rId1"/>
    <p:sldMasterId id="2147483675" r:id="rId2"/>
  </p:sldMasterIdLst>
  <p:notesMasterIdLst>
    <p:notesMasterId r:id="rId77"/>
  </p:notesMasterIdLst>
  <p:sldIdLst>
    <p:sldId id="620" r:id="rId3"/>
    <p:sldId id="383" r:id="rId4"/>
    <p:sldId id="645" r:id="rId5"/>
    <p:sldId id="623" r:id="rId6"/>
    <p:sldId id="646" r:id="rId7"/>
    <p:sldId id="683" r:id="rId8"/>
    <p:sldId id="684" r:id="rId9"/>
    <p:sldId id="685" r:id="rId10"/>
    <p:sldId id="686" r:id="rId11"/>
    <p:sldId id="687" r:id="rId12"/>
    <p:sldId id="625" r:id="rId13"/>
    <p:sldId id="621" r:id="rId14"/>
    <p:sldId id="647" r:id="rId15"/>
    <p:sldId id="622" r:id="rId16"/>
    <p:sldId id="648" r:id="rId17"/>
    <p:sldId id="633" r:id="rId18"/>
    <p:sldId id="672" r:id="rId19"/>
    <p:sldId id="671" r:id="rId20"/>
    <p:sldId id="649" r:id="rId21"/>
    <p:sldId id="673" r:id="rId22"/>
    <p:sldId id="674" r:id="rId23"/>
    <p:sldId id="675" r:id="rId24"/>
    <p:sldId id="676" r:id="rId25"/>
    <p:sldId id="677" r:id="rId26"/>
    <p:sldId id="678" r:id="rId27"/>
    <p:sldId id="681" r:id="rId28"/>
    <p:sldId id="682" r:id="rId29"/>
    <p:sldId id="679" r:id="rId30"/>
    <p:sldId id="680" r:id="rId31"/>
    <p:sldId id="688" r:id="rId32"/>
    <p:sldId id="689" r:id="rId33"/>
    <p:sldId id="624" r:id="rId34"/>
    <p:sldId id="650" r:id="rId35"/>
    <p:sldId id="631" r:id="rId36"/>
    <p:sldId id="651" r:id="rId37"/>
    <p:sldId id="628" r:id="rId38"/>
    <p:sldId id="652" r:id="rId39"/>
    <p:sldId id="629" r:id="rId40"/>
    <p:sldId id="653" r:id="rId41"/>
    <p:sldId id="630" r:id="rId42"/>
    <p:sldId id="654" r:id="rId43"/>
    <p:sldId id="634" r:id="rId44"/>
    <p:sldId id="655" r:id="rId45"/>
    <p:sldId id="635" r:id="rId46"/>
    <p:sldId id="656" r:id="rId47"/>
    <p:sldId id="632" r:id="rId48"/>
    <p:sldId id="657" r:id="rId49"/>
    <p:sldId id="690" r:id="rId50"/>
    <p:sldId id="691" r:id="rId51"/>
    <p:sldId id="639" r:id="rId52"/>
    <p:sldId id="658" r:id="rId53"/>
    <p:sldId id="640" r:id="rId54"/>
    <p:sldId id="636" r:id="rId55"/>
    <p:sldId id="659" r:id="rId56"/>
    <p:sldId id="641" r:id="rId57"/>
    <p:sldId id="663" r:id="rId58"/>
    <p:sldId id="643" r:id="rId59"/>
    <p:sldId id="664" r:id="rId60"/>
    <p:sldId id="642" r:id="rId61"/>
    <p:sldId id="665" r:id="rId62"/>
    <p:sldId id="644" r:id="rId63"/>
    <p:sldId id="666" r:id="rId64"/>
    <p:sldId id="637" r:id="rId65"/>
    <p:sldId id="662" r:id="rId66"/>
    <p:sldId id="661" r:id="rId67"/>
    <p:sldId id="660" r:id="rId68"/>
    <p:sldId id="669" r:id="rId69"/>
    <p:sldId id="670" r:id="rId70"/>
    <p:sldId id="626" r:id="rId71"/>
    <p:sldId id="667" r:id="rId72"/>
    <p:sldId id="269" r:id="rId73"/>
    <p:sldId id="270" r:id="rId74"/>
    <p:sldId id="271" r:id="rId75"/>
    <p:sldId id="272" r:id="rId76"/>
  </p:sldIdLst>
  <p:sldSz cx="12192000" cy="6858000"/>
  <p:notesSz cx="6858000" cy="9144000"/>
  <p:custShowLst>
    <p:custShow name="Executive DFP"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8"/>
    <p:restoredTop sz="83130"/>
  </p:normalViewPr>
  <p:slideViewPr>
    <p:cSldViewPr snapToGrid="0">
      <p:cViewPr varScale="1">
        <p:scale>
          <a:sx n="65" d="100"/>
          <a:sy n="65" d="100"/>
        </p:scale>
        <p:origin x="208"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6" name="PlaceHolder 1"/>
          <p:cNvSpPr>
            <a:spLocks noGrp="1" noRot="1" noChangeAspect="1"/>
          </p:cNvSpPr>
          <p:nvPr>
            <p:ph type="sldImg"/>
          </p:nvPr>
        </p:nvSpPr>
        <p:spPr>
          <a:xfrm>
            <a:off x="380880" y="694800"/>
            <a:ext cx="6095520" cy="342864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377" name="PlaceHolder 2"/>
          <p:cNvSpPr>
            <a:spLocks noGrp="1"/>
          </p:cNvSpPr>
          <p:nvPr>
            <p:ph type="body"/>
          </p:nvPr>
        </p:nvSpPr>
        <p:spPr>
          <a:xfrm>
            <a:off x="685800" y="4343400"/>
            <a:ext cx="5486040" cy="41144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378" name="PlaceHolder 3"/>
          <p:cNvSpPr>
            <a:spLocks noGrp="1"/>
          </p:cNvSpPr>
          <p:nvPr>
            <p:ph type="hdr"/>
          </p:nvPr>
        </p:nvSpPr>
        <p:spPr>
          <a:xfrm>
            <a:off x="0" y="0"/>
            <a:ext cx="2975760" cy="4568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379" name="PlaceHolder 4"/>
          <p:cNvSpPr>
            <a:spLocks noGrp="1"/>
          </p:cNvSpPr>
          <p:nvPr>
            <p:ph type="dt" idx="6"/>
          </p:nvPr>
        </p:nvSpPr>
        <p:spPr>
          <a:xfrm>
            <a:off x="3881880" y="0"/>
            <a:ext cx="2975760" cy="4568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380" name="PlaceHolder 5"/>
          <p:cNvSpPr>
            <a:spLocks noGrp="1"/>
          </p:cNvSpPr>
          <p:nvPr>
            <p:ph type="ftr" idx="7"/>
          </p:nvPr>
        </p:nvSpPr>
        <p:spPr>
          <a:xfrm>
            <a:off x="0" y="8686800"/>
            <a:ext cx="2975760" cy="4568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381" name="PlaceHolder 6"/>
          <p:cNvSpPr>
            <a:spLocks noGrp="1"/>
          </p:cNvSpPr>
          <p:nvPr>
            <p:ph type="sldNum" idx="8"/>
          </p:nvPr>
        </p:nvSpPr>
        <p:spPr>
          <a:xfrm>
            <a:off x="3881880" y="8686800"/>
            <a:ext cx="2975760" cy="4568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6D071C0-0F6A-4E5C-B3E5-B824FE66220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78001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"El </a:t>
            </a:r>
            <a:r>
              <a:rPr lang="en-US" dirty="0" err="1"/>
              <a:t>contenido</a:t>
            </a:r>
            <a:r>
              <a:rPr lang="en-US" dirty="0"/>
              <a:t> </a:t>
            </a:r>
            <a:r>
              <a:rPr lang="en-US" dirty="0" err="1"/>
              <a:t>generado</a:t>
            </a:r>
            <a:r>
              <a:rPr lang="en-US" dirty="0"/>
              <a:t> </a:t>
            </a:r>
            <a:r>
              <a:rPr lang="en-US" dirty="0" err="1"/>
              <a:t>por</a:t>
            </a:r>
            <a:r>
              <a:rPr lang="en-US" dirty="0"/>
              <a:t> IA se </a:t>
            </a:r>
            <a:r>
              <a:rPr lang="en-US" dirty="0" err="1"/>
              <a:t>está</a:t>
            </a:r>
            <a:r>
              <a:rPr lang="en-US" dirty="0"/>
              <a:t> </a:t>
            </a:r>
            <a:r>
              <a:rPr lang="en-US" dirty="0" err="1"/>
              <a:t>volviendo</a:t>
            </a:r>
            <a:r>
              <a:rPr lang="en-US" dirty="0"/>
              <a:t> </a:t>
            </a:r>
            <a:r>
              <a:rPr lang="en-US" dirty="0" err="1"/>
              <a:t>cada</a:t>
            </a:r>
            <a:r>
              <a:rPr lang="en-US" dirty="0"/>
              <a:t> </a:t>
            </a:r>
            <a:r>
              <a:rPr lang="en-US" dirty="0" err="1"/>
              <a:t>vez</a:t>
            </a:r>
            <a:r>
              <a:rPr lang="en-US" dirty="0"/>
              <a:t> </a:t>
            </a:r>
            <a:r>
              <a:rPr lang="en-US" dirty="0" err="1"/>
              <a:t>más</a:t>
            </a:r>
            <a:r>
              <a:rPr lang="en-US" dirty="0"/>
              <a:t> </a:t>
            </a:r>
            <a:r>
              <a:rPr lang="en-US" dirty="0" err="1"/>
              <a:t>sofisticado</a:t>
            </a:r>
            <a:r>
              <a:rPr lang="en-US" dirty="0"/>
              <a:t> y </a:t>
            </a:r>
            <a:r>
              <a:rPr lang="en-US" dirty="0" err="1"/>
              <a:t>más</a:t>
            </a:r>
            <a:r>
              <a:rPr lang="en-US" dirty="0"/>
              <a:t> </a:t>
            </a:r>
            <a:r>
              <a:rPr lang="en-US" dirty="0" err="1"/>
              <a:t>difícil</a:t>
            </a:r>
            <a:r>
              <a:rPr lang="en-US" dirty="0"/>
              <a:t> de </a:t>
            </a:r>
            <a:r>
              <a:rPr lang="en-US" dirty="0" err="1"/>
              <a:t>detectar</a:t>
            </a:r>
            <a:r>
              <a:rPr lang="en-US" dirty="0"/>
              <a:t>. </a:t>
            </a:r>
            <a:r>
              <a:rPr lang="en-US" dirty="0" err="1"/>
              <a:t>Habrá</a:t>
            </a:r>
            <a:r>
              <a:rPr lang="en-US" dirty="0"/>
              <a:t> </a:t>
            </a:r>
            <a:r>
              <a:rPr lang="en-US" dirty="0" err="1"/>
              <a:t>muchas</a:t>
            </a:r>
            <a:r>
              <a:rPr lang="en-US" dirty="0"/>
              <a:t> </a:t>
            </a:r>
            <a:r>
              <a:rPr lang="en-US" dirty="0" err="1"/>
              <a:t>situaciones</a:t>
            </a:r>
            <a:r>
              <a:rPr lang="en-US" dirty="0"/>
              <a:t> </a:t>
            </a:r>
            <a:r>
              <a:rPr lang="en-US" dirty="0" err="1"/>
              <a:t>en</a:t>
            </a:r>
            <a:r>
              <a:rPr lang="en-US" dirty="0"/>
              <a:t> las que no </a:t>
            </a:r>
            <a:r>
              <a:rPr lang="en-US" dirty="0" err="1"/>
              <a:t>será</a:t>
            </a:r>
            <a:r>
              <a:rPr lang="en-US" dirty="0"/>
              <a:t> </a:t>
            </a:r>
            <a:r>
              <a:rPr lang="en-US" dirty="0" err="1"/>
              <a:t>posible</a:t>
            </a:r>
            <a:r>
              <a:rPr lang="en-US" dirty="0"/>
              <a:t> </a:t>
            </a:r>
            <a:r>
              <a:rPr lang="en-US" dirty="0" err="1"/>
              <a:t>determinar</a:t>
            </a:r>
            <a:r>
              <a:rPr lang="en-US" dirty="0"/>
              <a:t> </a:t>
            </a:r>
            <a:r>
              <a:rPr lang="en-US" dirty="0" err="1"/>
              <a:t>si</a:t>
            </a:r>
            <a:r>
              <a:rPr lang="en-US" dirty="0"/>
              <a:t> </a:t>
            </a:r>
            <a:r>
              <a:rPr lang="en-US" dirty="0" err="1"/>
              <a:t>el</a:t>
            </a:r>
            <a:r>
              <a:rPr lang="en-US" dirty="0"/>
              <a:t> </a:t>
            </a:r>
            <a:r>
              <a:rPr lang="en-US" dirty="0" err="1"/>
              <a:t>contenido</a:t>
            </a:r>
            <a:r>
              <a:rPr lang="en-US" dirty="0"/>
              <a:t> es </a:t>
            </a:r>
            <a:r>
              <a:rPr lang="en-US" dirty="0" err="1"/>
              <a:t>generado</a:t>
            </a:r>
            <a:r>
              <a:rPr lang="en-US" dirty="0"/>
              <a:t> </a:t>
            </a:r>
            <a:r>
              <a:rPr lang="en-US" dirty="0" err="1"/>
              <a:t>por</a:t>
            </a:r>
            <a:r>
              <a:rPr lang="en-US" dirty="0"/>
              <a:t> IA o no. Se </a:t>
            </a:r>
            <a:r>
              <a:rPr lang="en-US" dirty="0" err="1"/>
              <a:t>requieren</a:t>
            </a:r>
            <a:r>
              <a:rPr lang="en-US" dirty="0"/>
              <a:t> </a:t>
            </a:r>
            <a:r>
              <a:rPr lang="en-US" dirty="0" err="1"/>
              <a:t>herramientas</a:t>
            </a:r>
            <a:r>
              <a:rPr lang="en-US" dirty="0"/>
              <a:t> y </a:t>
            </a:r>
            <a:r>
              <a:rPr lang="en-US" dirty="0" err="1"/>
              <a:t>técnicas</a:t>
            </a:r>
            <a:r>
              <a:rPr lang="en-US" dirty="0"/>
              <a:t> </a:t>
            </a:r>
            <a:r>
              <a:rPr lang="en-US" dirty="0" err="1"/>
              <a:t>técnicas</a:t>
            </a:r>
            <a:r>
              <a:rPr lang="en-US" dirty="0"/>
              <a:t> </a:t>
            </a:r>
            <a:r>
              <a:rPr lang="en-US" dirty="0" err="1"/>
              <a:t>más</a:t>
            </a:r>
            <a:r>
              <a:rPr lang="en-US" dirty="0"/>
              <a:t> </a:t>
            </a:r>
            <a:r>
              <a:rPr lang="en-US" dirty="0" err="1"/>
              <a:t>avanzadas</a:t>
            </a:r>
            <a:r>
              <a:rPr lang="en-US" dirty="0"/>
              <a:t> para </a:t>
            </a:r>
            <a:r>
              <a:rPr lang="en-US" dirty="0" err="1"/>
              <a:t>detectar</a:t>
            </a:r>
            <a:r>
              <a:rPr lang="en-US" dirty="0"/>
              <a:t> </a:t>
            </a:r>
            <a:r>
              <a:rPr lang="en-US" dirty="0" err="1"/>
              <a:t>el</a:t>
            </a:r>
            <a:r>
              <a:rPr lang="en-US" dirty="0"/>
              <a:t> </a:t>
            </a:r>
            <a:r>
              <a:rPr lang="en-US" dirty="0" err="1"/>
              <a:t>contenido</a:t>
            </a:r>
            <a:r>
              <a:rPr lang="en-US" dirty="0"/>
              <a:t> </a:t>
            </a:r>
            <a:r>
              <a:rPr lang="en-US" dirty="0" err="1"/>
              <a:t>generado</a:t>
            </a:r>
            <a:r>
              <a:rPr lang="en-US" dirty="0"/>
              <a:t> </a:t>
            </a:r>
            <a:r>
              <a:rPr lang="en-US" dirty="0" err="1"/>
              <a:t>por</a:t>
            </a:r>
            <a:r>
              <a:rPr lang="en-US" dirty="0"/>
              <a:t> IA".</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71030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8092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1. https://</a:t>
            </a:r>
            <a:r>
              <a:rPr lang="en-US" dirty="0" err="1"/>
              <a:t>www.europarl.europa.eu</a:t>
            </a:r>
            <a:r>
              <a:rPr lang="en-US" dirty="0"/>
              <a:t>/</a:t>
            </a:r>
            <a:r>
              <a:rPr lang="en-US" dirty="0" err="1"/>
              <a:t>RegData</a:t>
            </a:r>
            <a:r>
              <a:rPr lang="en-US" dirty="0"/>
              <a:t>/etudes/STUD/2021/690039/EPRS_STU(2021)690039_EN.pdf</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456109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894581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505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4721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students time to memorize this on their own. The focus is on memorization not yet on the explaining of each of these. </a:t>
            </a: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21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045791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365681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27340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7546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781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011747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390537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6601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82081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39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02078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60203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34053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87455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4150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1306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61472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scene, consider the bear sneaking up on him (bears can be noisy) </a:t>
            </a:r>
            <a:br>
              <a:rPr lang="en-US" dirty="0"/>
            </a:br>
            <a:r>
              <a:rPr lang="en-US" dirty="0"/>
              <a:t>See the extra drawstring on the hoody</a:t>
            </a:r>
            <a:br>
              <a:rPr lang="en-US" dirty="0"/>
            </a:br>
            <a:r>
              <a:rPr lang="en-US" dirty="0"/>
              <a:t>See the texture of the Visibility vest which is very different than outdoor gear</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49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13064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4515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Notice the hands</a:t>
            </a:r>
          </a:p>
          <a:p>
            <a:r>
              <a:rPr lang="en-US" dirty="0"/>
              <a:t>Notice how long the boys shoulder would need to be </a:t>
            </a:r>
          </a:p>
          <a:p>
            <a:r>
              <a:rPr lang="en-US" dirty="0"/>
              <a:t>Notice the toes</a:t>
            </a:r>
          </a:p>
          <a:p>
            <a:r>
              <a:rPr lang="en-US" dirty="0"/>
              <a:t>Notice the dark figure in the background</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830626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783277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134440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the lanes are nonsensical</a:t>
            </a:r>
          </a:p>
          <a:p>
            <a:r>
              <a:rPr lang="en-US" dirty="0"/>
              <a:t>The green light on top</a:t>
            </a:r>
          </a:p>
          <a:p>
            <a:r>
              <a:rPr lang="en-US" dirty="0"/>
              <a:t>The Light posts seem odd</a:t>
            </a:r>
          </a:p>
          <a:p>
            <a:r>
              <a:rPr lang="en-US" dirty="0"/>
              <a:t>The signs and language seem nonsensical</a:t>
            </a:r>
          </a:p>
          <a:p>
            <a:r>
              <a:rPr lang="en-US" dirty="0"/>
              <a:t>Some of the cars have no tires</a:t>
            </a:r>
          </a:p>
          <a:p>
            <a:r>
              <a:rPr lang="en-US" dirty="0"/>
              <a:t>This is supposed to be a tesla but the wheels are off</a:t>
            </a:r>
          </a:p>
          <a:p>
            <a:r>
              <a:rPr lang="en-US" dirty="0"/>
              <a:t>The windshield seems to disappear in some areas.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90524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69182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88234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59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710382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9880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8</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460888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531037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9665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69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26154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r>
              <a:rPr lang="en-US" b="0" dirty="0">
                <a:solidFill>
                  <a:srgbClr val="CCCCCC"/>
                </a:solidFill>
                <a:effectLst/>
                <a:highlight>
                  <a:srgbClr val="1F1F1F"/>
                </a:highlight>
                <a:latin typeface="Menlo" panose="020B0609030804020204" pitchFamily="49" charset="0"/>
              </a:rPr>
              <a:t>16. Synthetic Content Report from the EU - </a:t>
            </a:r>
            <a:r>
              <a:rPr lang="en-US" dirty="0"/>
              <a:t>https://</a:t>
            </a:r>
            <a:r>
              <a:rPr lang="en-US" dirty="0" err="1"/>
              <a:t>www.europarl.europa.eu</a:t>
            </a:r>
            <a:r>
              <a:rPr lang="en-US" dirty="0"/>
              <a:t>/</a:t>
            </a:r>
            <a:r>
              <a:rPr lang="en-US" dirty="0" err="1"/>
              <a:t>RegData</a:t>
            </a:r>
            <a:r>
              <a:rPr lang="en-US" dirty="0"/>
              <a:t>/etudes/STUD/2021/690039/EPRS_STU(2021)690039_EN.pdf</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641353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r>
              <a:rPr lang="en-US" b="1" dirty="0">
                <a:solidFill>
                  <a:srgbClr val="569CD6"/>
                </a:solidFill>
                <a:effectLst/>
                <a:highlight>
                  <a:srgbClr val="1F1F1F"/>
                </a:highlight>
                <a:latin typeface="Menlo" panose="020B0609030804020204" pitchFamily="49" charset="0"/>
              </a:rPr>
              <a:t>### References</a:t>
            </a:r>
            <a:endParaRPr lang="en-US" b="0" dirty="0">
              <a:solidFill>
                <a:srgbClr val="CCCCCC"/>
              </a:solidFill>
              <a:effectLst/>
              <a:highlight>
                <a:srgbClr val="1F1F1F"/>
              </a:highlight>
              <a:latin typeface="Menlo" panose="020B0609030804020204" pitchFamily="49" charset="0"/>
            </a:endParaRPr>
          </a:p>
          <a:p>
            <a:br>
              <a:rPr lang="en-US" b="0" dirty="0">
                <a:solidFill>
                  <a:srgbClr val="CCCCCC"/>
                </a:solidFill>
                <a:effectLst/>
                <a:highlight>
                  <a:srgbClr val="1F1F1F"/>
                </a:highlight>
                <a:latin typeface="Menlo" panose="020B0609030804020204" pitchFamily="49" charset="0"/>
              </a:rPr>
            </a:br>
            <a:r>
              <a:rPr lang="en-US" b="0" dirty="0">
                <a:solidFill>
                  <a:srgbClr val="6796E6"/>
                </a:solidFill>
                <a:effectLst/>
                <a:highlight>
                  <a:srgbClr val="1F1F1F"/>
                </a:highlight>
                <a:latin typeface="Menlo" panose="020B0609030804020204" pitchFamily="49" charset="0"/>
              </a:rPr>
              <a:t>1.</a:t>
            </a:r>
            <a:r>
              <a:rPr lang="en-US" b="0" dirty="0">
                <a:solidFill>
                  <a:srgbClr val="CCCCCC"/>
                </a:solidFill>
                <a:effectLst/>
                <a:highlight>
                  <a:srgbClr val="1F1F1F"/>
                </a:highlight>
                <a:latin typeface="Menlo" panose="020B0609030804020204" pitchFamily="49" charset="0"/>
              </a:rPr>
              <a:t> Media Lab at MIT on Detecting Fakes - https://</a:t>
            </a:r>
            <a:r>
              <a:rPr lang="en-US" b="0" dirty="0" err="1">
                <a:solidFill>
                  <a:srgbClr val="CCCCCC"/>
                </a:solidFill>
                <a:effectLst/>
                <a:highlight>
                  <a:srgbClr val="1F1F1F"/>
                </a:highlight>
                <a:latin typeface="Menlo" panose="020B0609030804020204" pitchFamily="49" charset="0"/>
              </a:rPr>
              <a:t>www.media.mit.edu</a:t>
            </a:r>
            <a:r>
              <a:rPr lang="en-US" b="0" dirty="0">
                <a:solidFill>
                  <a:srgbClr val="CCCCCC"/>
                </a:solidFill>
                <a:effectLst/>
                <a:highlight>
                  <a:srgbClr val="1F1F1F"/>
                </a:highlight>
                <a:latin typeface="Menlo" panose="020B0609030804020204" pitchFamily="49" charset="0"/>
              </a:rPr>
              <a:t>/projects/detect-fakes/overview/</a:t>
            </a:r>
          </a:p>
          <a:p>
            <a:r>
              <a:rPr lang="en-US" b="0" dirty="0">
                <a:solidFill>
                  <a:srgbClr val="6796E6"/>
                </a:solidFill>
                <a:effectLst/>
                <a:highlight>
                  <a:srgbClr val="1F1F1F"/>
                </a:highlight>
                <a:latin typeface="Menlo" panose="020B0609030804020204" pitchFamily="49" charset="0"/>
              </a:rPr>
              <a:t>2.</a:t>
            </a:r>
            <a:r>
              <a:rPr lang="en-US" b="0" dirty="0">
                <a:solidFill>
                  <a:srgbClr val="CCCCCC"/>
                </a:solidFill>
                <a:effectLst/>
                <a:highlight>
                  <a:srgbClr val="1F1F1F"/>
                </a:highlight>
                <a:latin typeface="Menlo" panose="020B0609030804020204" pitchFamily="49" charset="0"/>
              </a:rPr>
              <a:t> Detect Fakes with Kellogg's online tool - https://</a:t>
            </a:r>
            <a:r>
              <a:rPr lang="en-US" b="0" dirty="0" err="1">
                <a:solidFill>
                  <a:srgbClr val="CCCCCC"/>
                </a:solidFill>
                <a:effectLst/>
                <a:highlight>
                  <a:srgbClr val="1F1F1F"/>
                </a:highlight>
                <a:latin typeface="Menlo" panose="020B0609030804020204" pitchFamily="49" charset="0"/>
              </a:rPr>
              <a:t>detectfakes.kellogg.northwestern.edu</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3.</a:t>
            </a:r>
            <a:r>
              <a:rPr lang="en-US" b="0" dirty="0">
                <a:solidFill>
                  <a:srgbClr val="CCCCCC"/>
                </a:solidFill>
                <a:effectLst/>
                <a:highlight>
                  <a:srgbClr val="1F1F1F"/>
                </a:highlight>
                <a:latin typeface="Menlo" panose="020B0609030804020204" pitchFamily="49" charset="0"/>
              </a:rPr>
              <a:t> CISA Contextualizing Deepfake Threats to Organizations - https://</a:t>
            </a:r>
            <a:r>
              <a:rPr lang="en-US" b="0" dirty="0" err="1">
                <a:solidFill>
                  <a:srgbClr val="CCCCCC"/>
                </a:solidFill>
                <a:effectLst/>
                <a:highlight>
                  <a:srgbClr val="1F1F1F"/>
                </a:highlight>
                <a:latin typeface="Menlo" panose="020B0609030804020204" pitchFamily="49" charset="0"/>
              </a:rPr>
              <a:t>media.defense.gov</a:t>
            </a:r>
            <a:r>
              <a:rPr lang="en-US" b="0" dirty="0">
                <a:solidFill>
                  <a:srgbClr val="CCCCCC"/>
                </a:solidFill>
                <a:effectLst/>
                <a:highlight>
                  <a:srgbClr val="1F1F1F"/>
                </a:highlight>
                <a:latin typeface="Menlo" panose="020B0609030804020204" pitchFamily="49" charset="0"/>
              </a:rPr>
              <a:t>/2023/Sep/12/2003298925/-1/-1/0/CSI-DEEPFAKE-THREATS.PDF</a:t>
            </a:r>
          </a:p>
          <a:p>
            <a:r>
              <a:rPr lang="en-US" b="0" dirty="0">
                <a:solidFill>
                  <a:srgbClr val="6796E6"/>
                </a:solidFill>
                <a:effectLst/>
                <a:highlight>
                  <a:srgbClr val="1F1F1F"/>
                </a:highlight>
                <a:latin typeface="Menlo" panose="020B0609030804020204" pitchFamily="49" charset="0"/>
              </a:rPr>
              <a:t>4.</a:t>
            </a:r>
            <a:r>
              <a:rPr lang="en-US" b="0" dirty="0">
                <a:solidFill>
                  <a:srgbClr val="CCCCCC"/>
                </a:solidFill>
                <a:effectLst/>
                <a:highlight>
                  <a:srgbClr val="1F1F1F"/>
                </a:highlight>
                <a:latin typeface="Menlo" panose="020B0609030804020204" pitchFamily="49" charset="0"/>
              </a:rPr>
              <a:t> DARPA: Deepfake Defense Tech Ready for Commercialization, Transition - https://</a:t>
            </a:r>
            <a:r>
              <a:rPr lang="en-US" b="0" dirty="0" err="1">
                <a:solidFill>
                  <a:srgbClr val="CCCCCC"/>
                </a:solidFill>
                <a:effectLst/>
                <a:highlight>
                  <a:srgbClr val="1F1F1F"/>
                </a:highlight>
                <a:latin typeface="Menlo" panose="020B0609030804020204" pitchFamily="49" charset="0"/>
              </a:rPr>
              <a:t>www.darpa.mil</a:t>
            </a:r>
            <a:r>
              <a:rPr lang="en-US" b="0" dirty="0">
                <a:solidFill>
                  <a:srgbClr val="CCCCCC"/>
                </a:solidFill>
                <a:effectLst/>
                <a:highlight>
                  <a:srgbClr val="1F1F1F"/>
                </a:highlight>
                <a:latin typeface="Menlo" panose="020B0609030804020204" pitchFamily="49" charset="0"/>
              </a:rPr>
              <a:t>/news-events/2024-03-14#:~:text=Through%20the%20Semantic%20Forensics%20</a:t>
            </a:r>
          </a:p>
          <a:p>
            <a:r>
              <a:rPr lang="en-US" b="0" dirty="0">
                <a:solidFill>
                  <a:srgbClr val="6796E6"/>
                </a:solidFill>
                <a:effectLst/>
                <a:highlight>
                  <a:srgbClr val="1F1F1F"/>
                </a:highlight>
                <a:latin typeface="Menlo" panose="020B0609030804020204" pitchFamily="49" charset="0"/>
              </a:rPr>
              <a:t>5.</a:t>
            </a:r>
            <a:r>
              <a:rPr lang="en-US" b="0" dirty="0">
                <a:solidFill>
                  <a:srgbClr val="CCCCCC"/>
                </a:solidFill>
                <a:effectLst/>
                <a:highlight>
                  <a:srgbClr val="1F1F1F"/>
                </a:highlight>
                <a:latin typeface="Menlo" panose="020B0609030804020204" pitchFamily="49" charset="0"/>
              </a:rPr>
              <a:t> </a:t>
            </a:r>
            <a:r>
              <a:rPr lang="en-US" b="0" dirty="0" err="1">
                <a:solidFill>
                  <a:srgbClr val="CCCCCC"/>
                </a:solidFill>
                <a:effectLst/>
                <a:highlight>
                  <a:srgbClr val="1F1F1F"/>
                </a:highlight>
                <a:latin typeface="Menlo" panose="020B0609030804020204" pitchFamily="49" charset="0"/>
              </a:rPr>
              <a:t>Scribbr</a:t>
            </a:r>
            <a:r>
              <a:rPr lang="en-US" b="0" dirty="0">
                <a:solidFill>
                  <a:srgbClr val="CCCCCC"/>
                </a:solidFill>
                <a:effectLst/>
                <a:highlight>
                  <a:srgbClr val="1F1F1F"/>
                </a:highlight>
                <a:latin typeface="Menlo" panose="020B0609030804020204" pitchFamily="49" charset="0"/>
              </a:rPr>
              <a:t> AI Detector - https://</a:t>
            </a:r>
            <a:r>
              <a:rPr lang="en-US" b="0" dirty="0" err="1">
                <a:solidFill>
                  <a:srgbClr val="CCCCCC"/>
                </a:solidFill>
                <a:effectLst/>
                <a:highlight>
                  <a:srgbClr val="1F1F1F"/>
                </a:highlight>
                <a:latin typeface="Menlo" panose="020B0609030804020204" pitchFamily="49" charset="0"/>
              </a:rPr>
              <a:t>www.scribbr.com</a:t>
            </a:r>
            <a:r>
              <a:rPr lang="en-US" b="0" dirty="0">
                <a:solidFill>
                  <a:srgbClr val="CCCCCC"/>
                </a:solidFill>
                <a:effectLst/>
                <a:highlight>
                  <a:srgbClr val="1F1F1F"/>
                </a:highlight>
                <a:latin typeface="Menlo" panose="020B0609030804020204" pitchFamily="49" charset="0"/>
              </a:rPr>
              <a:t>/ai-detector/</a:t>
            </a:r>
          </a:p>
          <a:p>
            <a:r>
              <a:rPr lang="en-US" b="0" dirty="0">
                <a:solidFill>
                  <a:srgbClr val="6796E6"/>
                </a:solidFill>
                <a:effectLst/>
                <a:highlight>
                  <a:srgbClr val="1F1F1F"/>
                </a:highlight>
                <a:latin typeface="Menlo" panose="020B0609030804020204" pitchFamily="49" charset="0"/>
              </a:rPr>
              <a:t>6.</a:t>
            </a:r>
            <a:r>
              <a:rPr lang="en-US" b="0" dirty="0">
                <a:solidFill>
                  <a:srgbClr val="CCCCCC"/>
                </a:solidFill>
                <a:effectLst/>
                <a:highlight>
                  <a:srgbClr val="1F1F1F"/>
                </a:highlight>
                <a:latin typeface="Menlo" panose="020B0609030804020204" pitchFamily="49" charset="0"/>
              </a:rPr>
              <a:t> Real Bird Image Wins AI Contest - https://</a:t>
            </a:r>
            <a:r>
              <a:rPr lang="en-US" b="0" dirty="0" err="1">
                <a:solidFill>
                  <a:srgbClr val="CCCCCC"/>
                </a:solidFill>
                <a:effectLst/>
                <a:highlight>
                  <a:srgbClr val="1F1F1F"/>
                </a:highlight>
                <a:latin typeface="Menlo" panose="020B0609030804020204" pitchFamily="49" charset="0"/>
              </a:rPr>
              <a:t>www.scientificamerican.com</a:t>
            </a:r>
            <a:r>
              <a:rPr lang="en-US" b="0" dirty="0">
                <a:solidFill>
                  <a:srgbClr val="CCCCCC"/>
                </a:solidFill>
                <a:effectLst/>
                <a:highlight>
                  <a:srgbClr val="1F1F1F"/>
                </a:highlight>
                <a:latin typeface="Menlo" panose="020B0609030804020204" pitchFamily="49" charset="0"/>
              </a:rPr>
              <a:t>/article/how-this-real-image-won-an-ai-photo-competition/ (Image3-Real-Bird.webp)</a:t>
            </a:r>
          </a:p>
          <a:p>
            <a:r>
              <a:rPr lang="en-US" b="0" dirty="0">
                <a:solidFill>
                  <a:srgbClr val="6796E6"/>
                </a:solidFill>
                <a:effectLst/>
                <a:highlight>
                  <a:srgbClr val="1F1F1F"/>
                </a:highlight>
                <a:latin typeface="Menlo" panose="020B0609030804020204" pitchFamily="49" charset="0"/>
              </a:rPr>
              <a:t>7.</a:t>
            </a:r>
            <a:r>
              <a:rPr lang="en-US" b="0" dirty="0">
                <a:solidFill>
                  <a:srgbClr val="CCCCCC"/>
                </a:solidFill>
                <a:effectLst/>
                <a:highlight>
                  <a:srgbClr val="1F1F1F"/>
                </a:highlight>
                <a:latin typeface="Menlo" panose="020B0609030804020204" pitchFamily="49" charset="0"/>
              </a:rPr>
              <a:t> Facebook Post with AI-Generated Image of </a:t>
            </a:r>
            <a:r>
              <a:rPr lang="en-US" b="0" dirty="0" err="1">
                <a:solidFill>
                  <a:srgbClr val="CCCCCC"/>
                </a:solidFill>
                <a:effectLst/>
                <a:highlight>
                  <a:srgbClr val="1F1F1F"/>
                </a:highlight>
                <a:latin typeface="Menlo" panose="020B0609030804020204" pitchFamily="49" charset="0"/>
              </a:rPr>
              <a:t>Aligators</a:t>
            </a:r>
            <a:r>
              <a:rPr lang="en-US" b="0" dirty="0">
                <a:solidFill>
                  <a:srgbClr val="CCCCCC"/>
                </a:solidFill>
                <a:effectLst/>
                <a:highlight>
                  <a:srgbClr val="1F1F1F"/>
                </a:highlight>
                <a:latin typeface="Menlo" panose="020B0609030804020204" pitchFamily="49" charset="0"/>
              </a:rPr>
              <a:t> - https://</a:t>
            </a:r>
            <a:r>
              <a:rPr lang="en-US" b="0" dirty="0" err="1">
                <a:solidFill>
                  <a:srgbClr val="CCCCCC"/>
                </a:solidFill>
                <a:effectLst/>
                <a:highlight>
                  <a:srgbClr val="1F1F1F"/>
                </a:highlight>
                <a:latin typeface="Menlo" panose="020B0609030804020204" pitchFamily="49" charset="0"/>
              </a:rPr>
              <a:t>www.facebook.com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story.php?story_fbid</a:t>
            </a:r>
            <a:r>
              <a:rPr lang="en-US" b="0" dirty="0">
                <a:solidFill>
                  <a:srgbClr val="CCCCCC"/>
                </a:solidFill>
                <a:effectLst/>
                <a:highlight>
                  <a:srgbClr val="1F1F1F"/>
                </a:highlight>
                <a:latin typeface="Menlo" panose="020B0609030804020204" pitchFamily="49" charset="0"/>
              </a:rPr>
              <a:t>=10105216423848582&amp;id=199109935&amp;mibextid=</a:t>
            </a:r>
            <a:r>
              <a:rPr lang="en-US" b="0" dirty="0" err="1">
                <a:solidFill>
                  <a:srgbClr val="CCCCCC"/>
                </a:solidFill>
                <a:effectLst/>
                <a:highlight>
                  <a:srgbClr val="1F1F1F"/>
                </a:highlight>
                <a:latin typeface="Menlo" panose="020B0609030804020204" pitchFamily="49" charset="0"/>
              </a:rPr>
              <a:t>NoJtEM&amp;rdid</a:t>
            </a:r>
            <a:r>
              <a:rPr lang="en-US" b="0" dirty="0">
                <a:solidFill>
                  <a:srgbClr val="CCCCCC"/>
                </a:solidFill>
                <a:effectLst/>
                <a:highlight>
                  <a:srgbClr val="1F1F1F"/>
                </a:highlight>
                <a:latin typeface="Menlo" panose="020B0609030804020204" pitchFamily="49" charset="0"/>
              </a:rPr>
              <a:t>=3RMz451RwYXWUi4R (Image1-AI-Aligators.jpeg)</a:t>
            </a:r>
          </a:p>
          <a:p>
            <a:r>
              <a:rPr lang="en-US" b="0" dirty="0">
                <a:solidFill>
                  <a:srgbClr val="6796E6"/>
                </a:solidFill>
                <a:effectLst/>
                <a:highlight>
                  <a:srgbClr val="1F1F1F"/>
                </a:highlight>
                <a:latin typeface="Menlo" panose="020B0609030804020204" pitchFamily="49" charset="0"/>
              </a:rPr>
              <a:t>8.</a:t>
            </a:r>
            <a:r>
              <a:rPr lang="en-US" b="0" dirty="0">
                <a:solidFill>
                  <a:srgbClr val="CCCCCC"/>
                </a:solidFill>
                <a:effectLst/>
                <a:highlight>
                  <a:srgbClr val="1F1F1F"/>
                </a:highlight>
                <a:latin typeface="Menlo" panose="020B0609030804020204" pitchFamily="49" charset="0"/>
              </a:rPr>
              <a:t> Reddit Post Believe it or not this image is AI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ChatGPT</a:t>
            </a:r>
            <a:r>
              <a:rPr lang="en-US" b="0" dirty="0">
                <a:solidFill>
                  <a:srgbClr val="CCCCCC"/>
                </a:solidFill>
                <a:effectLst/>
                <a:highlight>
                  <a:srgbClr val="1F1F1F"/>
                </a:highlight>
                <a:latin typeface="Menlo" panose="020B0609030804020204" pitchFamily="49" charset="0"/>
              </a:rPr>
              <a:t>/comments/1c8u924/</a:t>
            </a:r>
            <a:r>
              <a:rPr lang="en-US" b="0" dirty="0" err="1">
                <a:solidFill>
                  <a:srgbClr val="CCCCCC"/>
                </a:solidFill>
                <a:effectLst/>
                <a:highlight>
                  <a:srgbClr val="1F1F1F"/>
                </a:highlight>
                <a:latin typeface="Menlo" panose="020B0609030804020204" pitchFamily="49" charset="0"/>
              </a:rPr>
              <a:t>believe_it_or_not_this_image_is_ai</a:t>
            </a:r>
            <a:r>
              <a:rPr lang="en-US" b="0" dirty="0">
                <a:solidFill>
                  <a:srgbClr val="CCCCCC"/>
                </a:solidFill>
                <a:effectLst/>
                <a:highlight>
                  <a:srgbClr val="1F1F1F"/>
                </a:highlight>
                <a:latin typeface="Menlo" panose="020B0609030804020204" pitchFamily="49" charset="0"/>
              </a:rPr>
              <a:t>/ (Image2-AI-Car.webp)</a:t>
            </a:r>
          </a:p>
          <a:p>
            <a:r>
              <a:rPr lang="en-US" b="0" dirty="0">
                <a:solidFill>
                  <a:srgbClr val="6796E6"/>
                </a:solidFill>
                <a:effectLst/>
                <a:highlight>
                  <a:srgbClr val="1F1F1F"/>
                </a:highlight>
                <a:latin typeface="Menlo" panose="020B0609030804020204" pitchFamily="49" charset="0"/>
              </a:rPr>
              <a:t>9.</a:t>
            </a:r>
            <a:r>
              <a:rPr lang="en-US" b="0" dirty="0">
                <a:solidFill>
                  <a:srgbClr val="CCCCCC"/>
                </a:solidFill>
                <a:effectLst/>
                <a:highlight>
                  <a:srgbClr val="1F1F1F"/>
                </a:highlight>
                <a:latin typeface="Menlo" panose="020B0609030804020204" pitchFamily="49" charset="0"/>
              </a:rPr>
              <a:t> Journalist's Car - https://</a:t>
            </a:r>
            <a:r>
              <a:rPr lang="en-US" b="0" dirty="0" err="1">
                <a:solidFill>
                  <a:srgbClr val="CCCCCC"/>
                </a:solidFill>
                <a:effectLst/>
                <a:highlight>
                  <a:srgbClr val="1F1F1F"/>
                </a:highlight>
                <a:latin typeface="Menlo" panose="020B0609030804020204" pitchFamily="49" charset="0"/>
              </a:rPr>
              <a:t>cpj.org</a:t>
            </a:r>
            <a:r>
              <a:rPr lang="en-US" b="0" dirty="0">
                <a:solidFill>
                  <a:srgbClr val="CCCCCC"/>
                </a:solidFill>
                <a:effectLst/>
                <a:highlight>
                  <a:srgbClr val="1F1F1F"/>
                </a:highlight>
                <a:latin typeface="Menlo" panose="020B0609030804020204" pitchFamily="49" charset="0"/>
              </a:rPr>
              <a:t>/2023/11/photos-</a:t>
            </a:r>
            <a:r>
              <a:rPr lang="en-US" b="0" dirty="0" err="1">
                <a:solidFill>
                  <a:srgbClr val="CCCCCC"/>
                </a:solidFill>
                <a:effectLst/>
                <a:highlight>
                  <a:srgbClr val="1F1F1F"/>
                </a:highlight>
                <a:latin typeface="Menlo" panose="020B0609030804020204" pitchFamily="49" charset="0"/>
              </a:rPr>
              <a:t>israel</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hamas</a:t>
            </a:r>
            <a:r>
              <a:rPr lang="en-US" b="0" dirty="0">
                <a:solidFill>
                  <a:srgbClr val="CCCCCC"/>
                </a:solidFill>
                <a:effectLst/>
                <a:highlight>
                  <a:srgbClr val="1F1F1F"/>
                </a:highlight>
                <a:latin typeface="Menlo" panose="020B0609030804020204" pitchFamily="49" charset="0"/>
              </a:rPr>
              <a:t>-war-takes-unprecedented-toll-on-journalists/ (Image4-Real-Car.jpg)</a:t>
            </a:r>
          </a:p>
          <a:p>
            <a:r>
              <a:rPr lang="en-US" b="0" dirty="0">
                <a:solidFill>
                  <a:srgbClr val="6796E6"/>
                </a:solidFill>
                <a:effectLst/>
                <a:highlight>
                  <a:srgbClr val="1F1F1F"/>
                </a:highlight>
                <a:latin typeface="Menlo" panose="020B0609030804020204" pitchFamily="49" charset="0"/>
              </a:rPr>
              <a:t>10.</a:t>
            </a:r>
            <a:r>
              <a:rPr lang="en-US" b="0" dirty="0">
                <a:solidFill>
                  <a:srgbClr val="CCCCCC"/>
                </a:solidFill>
                <a:effectLst/>
                <a:highlight>
                  <a:srgbClr val="1F1F1F"/>
                </a:highlight>
                <a:latin typeface="Menlo" panose="020B0609030804020204" pitchFamily="49" charset="0"/>
              </a:rPr>
              <a:t> Image of Man Hunting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/comments/1dkn336/</a:t>
            </a:r>
            <a:r>
              <a:rPr lang="en-US" b="0" dirty="0" err="1">
                <a:solidFill>
                  <a:srgbClr val="CCCCCC"/>
                </a:solidFill>
                <a:effectLst/>
                <a:highlight>
                  <a:srgbClr val="1F1F1F"/>
                </a:highlight>
                <a:latin typeface="Menlo" panose="020B0609030804020204" pitchFamily="49" charset="0"/>
              </a:rPr>
              <a:t>most_realistic_image_ive_prompted</a:t>
            </a:r>
            <a:r>
              <a:rPr lang="en-US" b="0" dirty="0">
                <a:solidFill>
                  <a:srgbClr val="CCCCCC"/>
                </a:solidFill>
                <a:effectLst/>
                <a:highlight>
                  <a:srgbClr val="1F1F1F"/>
                </a:highlight>
                <a:latin typeface="Menlo" panose="020B0609030804020204" pitchFamily="49" charset="0"/>
              </a:rPr>
              <a:t>/ (Image5-Real-Hunting_Bear.webp)</a:t>
            </a:r>
          </a:p>
          <a:p>
            <a:r>
              <a:rPr lang="en-US" b="0" dirty="0">
                <a:solidFill>
                  <a:srgbClr val="6796E6"/>
                </a:solidFill>
                <a:effectLst/>
                <a:highlight>
                  <a:srgbClr val="1F1F1F"/>
                </a:highlight>
                <a:latin typeface="Menlo" panose="020B0609030804020204" pitchFamily="49" charset="0"/>
              </a:rPr>
              <a:t>11.</a:t>
            </a:r>
            <a:r>
              <a:rPr lang="en-US" b="0" dirty="0">
                <a:solidFill>
                  <a:srgbClr val="CCCCCC"/>
                </a:solidFill>
                <a:effectLst/>
                <a:highlight>
                  <a:srgbClr val="1F1F1F"/>
                </a:highlight>
                <a:latin typeface="Menlo" panose="020B0609030804020204" pitchFamily="49" charset="0"/>
              </a:rPr>
              <a:t> How to Spot a Deepfake - https://</a:t>
            </a:r>
            <a:r>
              <a:rPr lang="en-US" b="0" dirty="0" err="1">
                <a:solidFill>
                  <a:srgbClr val="CCCCCC"/>
                </a:solidFill>
                <a:effectLst/>
                <a:highlight>
                  <a:srgbClr val="1F1F1F"/>
                </a:highlight>
                <a:latin typeface="Menlo" panose="020B0609030804020204" pitchFamily="49" charset="0"/>
              </a:rPr>
              <a:t>time.com</a:t>
            </a:r>
            <a:r>
              <a:rPr lang="en-US" b="0" dirty="0">
                <a:solidFill>
                  <a:srgbClr val="CCCCCC"/>
                </a:solidFill>
                <a:effectLst/>
                <a:highlight>
                  <a:srgbClr val="1F1F1F"/>
                </a:highlight>
                <a:latin typeface="Menlo" panose="020B0609030804020204" pitchFamily="49" charset="0"/>
              </a:rPr>
              <a:t>/6266606/how-to-spot-deepfake-pope/ (Image6-AI-Pope.png)</a:t>
            </a:r>
          </a:p>
          <a:p>
            <a:r>
              <a:rPr lang="en-US" b="0" dirty="0">
                <a:solidFill>
                  <a:srgbClr val="6796E6"/>
                </a:solidFill>
                <a:effectLst/>
                <a:highlight>
                  <a:srgbClr val="1F1F1F"/>
                </a:highlight>
                <a:latin typeface="Menlo" panose="020B0609030804020204" pitchFamily="49" charset="0"/>
              </a:rPr>
              <a:t>12.</a:t>
            </a:r>
            <a:r>
              <a:rPr lang="en-US" b="0" dirty="0">
                <a:solidFill>
                  <a:srgbClr val="CCCCCC"/>
                </a:solidFill>
                <a:effectLst/>
                <a:highlight>
                  <a:srgbClr val="1F1F1F"/>
                </a:highlight>
                <a:latin typeface="Menlo" panose="020B0609030804020204" pitchFamily="49" charset="0"/>
              </a:rPr>
              <a:t> X Post about Mob attacking Journalist - https://</a:t>
            </a:r>
            <a:r>
              <a:rPr lang="en-US" b="0" dirty="0" err="1">
                <a:solidFill>
                  <a:srgbClr val="CCCCCC"/>
                </a:solidFill>
                <a:effectLst/>
                <a:highlight>
                  <a:srgbClr val="1F1F1F"/>
                </a:highlight>
                <a:latin typeface="Menlo" panose="020B0609030804020204" pitchFamily="49" charset="0"/>
              </a:rPr>
              <a:t>x.com</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AbujomaaGaza</a:t>
            </a:r>
            <a:r>
              <a:rPr lang="en-US" b="0" dirty="0">
                <a:solidFill>
                  <a:srgbClr val="CCCCCC"/>
                </a:solidFill>
                <a:effectLst/>
                <a:highlight>
                  <a:srgbClr val="1F1F1F"/>
                </a:highlight>
                <a:latin typeface="Menlo" panose="020B0609030804020204" pitchFamily="49" charset="0"/>
              </a:rPr>
              <a:t>/status/1798366219546071081 (Image7-Real-Mob_Journalist.jpg)</a:t>
            </a:r>
          </a:p>
          <a:p>
            <a:r>
              <a:rPr lang="en-US" b="0" dirty="0">
                <a:solidFill>
                  <a:srgbClr val="6796E6"/>
                </a:solidFill>
                <a:effectLst/>
                <a:highlight>
                  <a:srgbClr val="1F1F1F"/>
                </a:highlight>
                <a:latin typeface="Menlo" panose="020B0609030804020204" pitchFamily="49" charset="0"/>
              </a:rPr>
              <a:t>13.</a:t>
            </a:r>
            <a:r>
              <a:rPr lang="en-US" b="0" dirty="0">
                <a:solidFill>
                  <a:srgbClr val="CCCCCC"/>
                </a:solidFill>
                <a:effectLst/>
                <a:highlight>
                  <a:srgbClr val="1F1F1F"/>
                </a:highlight>
                <a:latin typeface="Menlo" panose="020B0609030804020204" pitchFamily="49" charset="0"/>
              </a:rPr>
              <a:t> Man Carrying Kids out of Gaza Fact Check - https://</a:t>
            </a:r>
            <a:r>
              <a:rPr lang="en-US" b="0" dirty="0" err="1">
                <a:solidFill>
                  <a:srgbClr val="CCCCCC"/>
                </a:solidFill>
                <a:effectLst/>
                <a:highlight>
                  <a:srgbClr val="1F1F1F"/>
                </a:highlight>
                <a:latin typeface="Menlo" panose="020B0609030804020204" pitchFamily="49" charset="0"/>
              </a:rPr>
              <a:t>factcheck.afp.com</a:t>
            </a:r>
            <a:r>
              <a:rPr lang="en-US" b="0" dirty="0">
                <a:solidFill>
                  <a:srgbClr val="CCCCCC"/>
                </a:solidFill>
                <a:effectLst/>
                <a:highlight>
                  <a:srgbClr val="1F1F1F"/>
                </a:highlight>
                <a:latin typeface="Menlo" panose="020B0609030804020204" pitchFamily="49" charset="0"/>
              </a:rPr>
              <a:t>/doc.afp.com.33ZJ8WU (Image8-AI-Man_Carrying_Kids.jpg) (Image8-AI-Man_Carrying_Kids.jpeg, Image9-AI-FACTHCHECK-Man_Carrying_Kids.jpeg)</a:t>
            </a:r>
          </a:p>
          <a:p>
            <a:r>
              <a:rPr lang="en-US" b="0" dirty="0">
                <a:solidFill>
                  <a:srgbClr val="6796E6"/>
                </a:solidFill>
                <a:effectLst/>
                <a:highlight>
                  <a:srgbClr val="1F1F1F"/>
                </a:highlight>
                <a:latin typeface="Menlo" panose="020B0609030804020204" pitchFamily="49" charset="0"/>
              </a:rPr>
              <a:t>14.</a:t>
            </a:r>
            <a:r>
              <a:rPr lang="en-US" b="0" dirty="0">
                <a:solidFill>
                  <a:srgbClr val="CCCCCC"/>
                </a:solidFill>
                <a:effectLst/>
                <a:highlight>
                  <a:srgbClr val="1F1F1F"/>
                </a:highlight>
                <a:latin typeface="Menlo" panose="020B0609030804020204" pitchFamily="49" charset="0"/>
              </a:rPr>
              <a:t> Reddit community focused on AI Art - https://</a:t>
            </a:r>
            <a:r>
              <a:rPr lang="en-US" b="0" dirty="0" err="1">
                <a:solidFill>
                  <a:srgbClr val="CCCCCC"/>
                </a:solidFill>
                <a:effectLst/>
                <a:highlight>
                  <a:srgbClr val="1F1F1F"/>
                </a:highlight>
                <a:latin typeface="Menlo" panose="020B0609030804020204" pitchFamily="49" charset="0"/>
              </a:rPr>
              <a:t>www.reddit.com</a:t>
            </a:r>
            <a:r>
              <a:rPr lang="en-US" b="0" dirty="0">
                <a:solidFill>
                  <a:srgbClr val="CCCCCC"/>
                </a:solidFill>
                <a:effectLst/>
                <a:highlight>
                  <a:srgbClr val="1F1F1F"/>
                </a:highlight>
                <a:latin typeface="Menlo" panose="020B0609030804020204" pitchFamily="49" charset="0"/>
              </a:rPr>
              <a:t>/r/</a:t>
            </a:r>
            <a:r>
              <a:rPr lang="en-US" b="0" dirty="0" err="1">
                <a:solidFill>
                  <a:srgbClr val="CCCCCC"/>
                </a:solidFill>
                <a:effectLst/>
                <a:highlight>
                  <a:srgbClr val="1F1F1F"/>
                </a:highlight>
                <a:latin typeface="Menlo" panose="020B0609030804020204" pitchFamily="49" charset="0"/>
              </a:rPr>
              <a:t>aiArt</a:t>
            </a:r>
            <a:r>
              <a:rPr lang="en-US" b="0" dirty="0">
                <a:solidFill>
                  <a:srgbClr val="CCCCCC"/>
                </a:solidFill>
                <a:effectLst/>
                <a:highlight>
                  <a:srgbClr val="1F1F1F"/>
                </a:highlight>
                <a:latin typeface="Menlo" panose="020B0609030804020204" pitchFamily="49" charset="0"/>
              </a:rPr>
              <a:t>/</a:t>
            </a:r>
          </a:p>
          <a:p>
            <a:r>
              <a:rPr lang="en-US" b="0" dirty="0">
                <a:solidFill>
                  <a:srgbClr val="6796E6"/>
                </a:solidFill>
                <a:effectLst/>
                <a:highlight>
                  <a:srgbClr val="1F1F1F"/>
                </a:highlight>
                <a:latin typeface="Menlo" panose="020B0609030804020204" pitchFamily="49" charset="0"/>
              </a:rPr>
              <a:t>15.</a:t>
            </a: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18976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6796E6"/>
                </a:solidFill>
                <a:effectLst/>
                <a:highlight>
                  <a:srgbClr val="1F1F1F"/>
                </a:highlight>
                <a:latin typeface="Menlo" panose="020B0609030804020204" pitchFamily="49" charset="0"/>
              </a:rPr>
              <a:t>Show this video and story if students are having trouble understanding the impact. </a:t>
            </a:r>
            <a:br>
              <a:rPr lang="en-US" b="0" dirty="0">
                <a:solidFill>
                  <a:srgbClr val="6796E6"/>
                </a:solidFill>
                <a:effectLst/>
                <a:highlight>
                  <a:srgbClr val="1F1F1F"/>
                </a:highlight>
                <a:latin typeface="Menlo" panose="020B0609030804020204" pitchFamily="49" charset="0"/>
              </a:rPr>
            </a:br>
            <a:br>
              <a:rPr lang="en-US" b="0" dirty="0">
                <a:solidFill>
                  <a:srgbClr val="6796E6"/>
                </a:solidFill>
                <a:effectLst/>
                <a:highlight>
                  <a:srgbClr val="1F1F1F"/>
                </a:highlight>
                <a:latin typeface="Menlo" panose="020B0609030804020204" pitchFamily="49" charset="0"/>
              </a:rPr>
            </a:br>
            <a:r>
              <a:rPr lang="en-US" b="0" dirty="0">
                <a:solidFill>
                  <a:srgbClr val="CCCCCC"/>
                </a:solidFill>
                <a:effectLst/>
                <a:highlight>
                  <a:srgbClr val="1F1F1F"/>
                </a:highlight>
                <a:latin typeface="Menlo" panose="020B0609030804020204" pitchFamily="49" charset="0"/>
              </a:rPr>
              <a:t> In China, AI transformed Ukrainian YouTuber into a Russian - https://</a:t>
            </a:r>
            <a:r>
              <a:rPr lang="en-US" b="0" dirty="0" err="1">
                <a:solidFill>
                  <a:srgbClr val="CCCCCC"/>
                </a:solidFill>
                <a:effectLst/>
                <a:highlight>
                  <a:srgbClr val="1F1F1F"/>
                </a:highlight>
                <a:latin typeface="Menlo" panose="020B0609030804020204" pitchFamily="49" charset="0"/>
              </a:rPr>
              <a:t>www.reuters.com</a:t>
            </a:r>
            <a:r>
              <a:rPr lang="en-US" b="0" dirty="0">
                <a:solidFill>
                  <a:srgbClr val="CCCCCC"/>
                </a:solidFill>
                <a:effectLst/>
                <a:highlight>
                  <a:srgbClr val="1F1F1F"/>
                </a:highlight>
                <a:latin typeface="Menlo" panose="020B0609030804020204" pitchFamily="49" charset="0"/>
              </a:rPr>
              <a:t>/technology/artificial-intelligence/china-ai-transformed-ukrainian-youtuber-into-russian-2024-06-21/; https://</a:t>
            </a:r>
            <a:r>
              <a:rPr lang="en-US" b="0" dirty="0" err="1">
                <a:solidFill>
                  <a:srgbClr val="CCCCCC"/>
                </a:solidFill>
                <a:effectLst/>
                <a:highlight>
                  <a:srgbClr val="1F1F1F"/>
                </a:highlight>
                <a:latin typeface="Menlo" panose="020B0609030804020204" pitchFamily="49" charset="0"/>
              </a:rPr>
              <a:t>www.threads.net</a:t>
            </a:r>
            <a:r>
              <a:rPr lang="en-US" b="0" dirty="0">
                <a:solidFill>
                  <a:srgbClr val="CCCCCC"/>
                </a:solidFill>
                <a:effectLst/>
                <a:highlight>
                  <a:srgbClr val="1F1F1F"/>
                </a:highlight>
                <a:latin typeface="Menlo" panose="020B0609030804020204" pitchFamily="49" charset="0"/>
              </a:rPr>
              <a:t>/@</a:t>
            </a:r>
            <a:r>
              <a:rPr lang="en-US" b="0" dirty="0" err="1">
                <a:solidFill>
                  <a:srgbClr val="CCCCCC"/>
                </a:solidFill>
                <a:effectLst/>
                <a:highlight>
                  <a:srgbClr val="1F1F1F"/>
                </a:highlight>
                <a:latin typeface="Menlo" panose="020B0609030804020204" pitchFamily="49" charset="0"/>
              </a:rPr>
              <a:t>reuters</a:t>
            </a:r>
            <a:r>
              <a:rPr lang="en-US" b="0" dirty="0">
                <a:solidFill>
                  <a:srgbClr val="CCCCCC"/>
                </a:solidFill>
                <a:effectLst/>
                <a:highlight>
                  <a:srgbClr val="1F1F1F"/>
                </a:highlight>
                <a:latin typeface="Menlo" panose="020B0609030804020204" pitchFamily="49" charset="0"/>
              </a:rPr>
              <a:t>/post/C8di0dli_iQ/?</a:t>
            </a:r>
            <a:r>
              <a:rPr lang="en-US" b="0" dirty="0" err="1">
                <a:solidFill>
                  <a:srgbClr val="CCCCCC"/>
                </a:solidFill>
                <a:effectLst/>
                <a:highlight>
                  <a:srgbClr val="1F1F1F"/>
                </a:highlight>
                <a:latin typeface="Menlo" panose="020B0609030804020204" pitchFamily="49" charset="0"/>
              </a:rPr>
              <a:t>xmt</a:t>
            </a:r>
            <a:r>
              <a:rPr lang="en-US" b="0" dirty="0">
                <a:solidFill>
                  <a:srgbClr val="CCCCCC"/>
                </a:solidFill>
                <a:effectLst/>
                <a:highlight>
                  <a:srgbClr val="1F1F1F"/>
                </a:highlight>
                <a:latin typeface="Menlo" panose="020B0609030804020204" pitchFamily="49" charset="0"/>
              </a:rPr>
              <a:t>=AQGzv6X0VtSp4e0P2Ejo6X-v0Zwm5I4Th7WRWGlMR97rWQ</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72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95653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1921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This slide is left blank and shall be hidden. When opening the slide deck this slide will help prevent participants from seeing the results</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09971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12</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28227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dirty="0"/>
              <a:t>Start by creating a slide master that is in English. As needed duplicate and translate slides into target language. Color English slides in Yellow and target language slides in white. </a:t>
            </a:r>
            <a:br>
              <a:rPr lang="en-US" dirty="0"/>
            </a:br>
            <a:br>
              <a:rPr lang="en-US" dirty="0"/>
            </a:br>
            <a:r>
              <a:rPr lang="en-US" dirty="0"/>
              <a:t>The example below uses Spanish as a theoretical target language. </a:t>
            </a:r>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37982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92825" cy="3427413"/>
          </a:xfrm>
        </p:spPr>
      </p:sp>
      <p:sp>
        <p:nvSpPr>
          <p:cNvPr id="3" name="Notes Placeholder 2"/>
          <p:cNvSpPr>
            <a:spLocks noGrp="1"/>
          </p:cNvSpPr>
          <p:nvPr>
            <p:ph type="body" idx="1"/>
          </p:nvPr>
        </p:nvSpPr>
        <p:spPr/>
        <p:txBody>
          <a:bodyPr/>
          <a:lstStyle/>
          <a:p>
            <a:r>
              <a:rPr lang="en-US" b="0" dirty="0">
                <a:solidFill>
                  <a:srgbClr val="CCCCCC"/>
                </a:solidFill>
                <a:effectLst/>
                <a:highlight>
                  <a:srgbClr val="1F1F1F"/>
                </a:highlight>
                <a:latin typeface="Menlo" panose="020B0609030804020204" pitchFamily="49" charset="0"/>
              </a:rPr>
              <a:t>"AI Generated Content is becoming increasingly sophisticated and harder to detect. There will be many situations where it is not possible to determine if content is AI-generated or not. More advanced technical tools and techniques are required to detect AI-generated content."</a:t>
            </a:r>
          </a:p>
          <a:p>
            <a:br>
              <a:rPr lang="en-US" b="0" dirty="0">
                <a:solidFill>
                  <a:srgbClr val="CCCCCC"/>
                </a:solidFill>
                <a:effectLst/>
                <a:highlight>
                  <a:srgbClr val="1F1F1F"/>
                </a:highlight>
                <a:latin typeface="Menlo" panose="020B0609030804020204" pitchFamily="49" charset="0"/>
              </a:rPr>
            </a:br>
            <a:endParaRPr lang="en-US" b="0" dirty="0">
              <a:solidFill>
                <a:srgbClr val="CCCCCC"/>
              </a:solidFill>
              <a:effectLst/>
              <a:highlight>
                <a:srgbClr val="1F1F1F"/>
              </a:highlight>
              <a:latin typeface="Menlo" panose="020B0609030804020204" pitchFamily="49" charset="0"/>
            </a:endParaRPr>
          </a:p>
          <a:p>
            <a:endParaRPr lang="en-US" dirty="0"/>
          </a:p>
        </p:txBody>
      </p:sp>
      <p:sp>
        <p:nvSpPr>
          <p:cNvPr id="4" name="Slide Number Placeholder 3"/>
          <p:cNvSpPr>
            <a:spLocks noGrp="1"/>
          </p:cNvSpPr>
          <p:nvPr>
            <p:ph type="sldNum" idx="8"/>
          </p:nvPr>
        </p:nvSpPr>
        <p:spPr/>
        <p:txBody>
          <a:bodyPr/>
          <a:lstStyle/>
          <a:p>
            <a:pPr indent="0" algn="r">
              <a:buNone/>
            </a:pPr>
            <a:fld id="{96D071C0-0F6A-4E5C-B3E5-B824FE66220F}" type="slidenum">
              <a:rPr lang="en-US" sz="1400" b="0" strike="noStrike" spc="-1" smtClean="0">
                <a:solidFill>
                  <a:srgbClr val="000000"/>
                </a:solidFill>
                <a:latin typeface="Times New Roman"/>
              </a:rPr>
              <a:t>14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6100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4A99-850F-3A20-43EC-FA6EB2506440}"/>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1A2D930-B7C5-A459-F8FC-2A3A55E8FB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E55050-AD60-01CD-B614-4B4EE25D03F2}"/>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DD4066A1-BF3F-43B2-64DE-8882244B8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A07F-98E7-0616-2397-F72FBD9CCB8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38009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9AFB-B2DB-B16B-35D6-9777835B5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E46D4-B225-5F7C-2530-B0DCB5D80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573A-8BE6-396B-80C2-B925AA34F70B}"/>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F9744F13-3D3F-C0C9-5D2A-0952A7933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C299F-707E-5A84-C63B-23364681D6A5}"/>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99232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B1182-5200-1DCB-22AD-37C1DE63FD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5E3B8A-B510-4EB9-BD8A-26D272060E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31222-DABB-2B0C-B77B-E3CBD191C855}"/>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AED02598-9D16-9B62-0787-22EE2C517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3D72-95EF-08B0-8025-C8B3716870FD}"/>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247512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99" name="Body Level One…"/>
          <p:cNvSpPr txBox="1">
            <a:spLocks noGrp="1"/>
          </p:cNvSpPr>
          <p:nvPr>
            <p:ph type="body" idx="1"/>
          </p:nvPr>
        </p:nvSpPr>
        <p:spPr>
          <a:xfrm>
            <a:off x="609479" y="1604519"/>
            <a:ext cx="10972442" cy="3977282"/>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00" name="Title Text"/>
          <p:cNvSpPr txBox="1">
            <a:spLocks noGrp="1"/>
          </p:cNvSpPr>
          <p:nvPr>
            <p:ph type="title"/>
          </p:nvPr>
        </p:nvSpPr>
        <p:spPr>
          <a:prstGeom prst="rect">
            <a:avLst/>
          </a:prstGeom>
        </p:spPr>
        <p:txBody>
          <a:bodyPr/>
          <a:lstStyle>
            <a:lvl1pPr>
              <a:defRPr sz="3800"/>
            </a:lvl1p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71563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1664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4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laceHolder 2">
            <a:extLst>
              <a:ext uri="{FF2B5EF4-FFF2-40B4-BE49-F238E27FC236}">
                <a16:creationId xmlns:a16="http://schemas.microsoft.com/office/drawing/2014/main" id="{790EC06F-46E0-0D58-4347-2E509D63E25A}"/>
              </a:ext>
            </a:extLst>
          </p:cNvPr>
          <p:cNvSpPr>
            <a:spLocks noGrp="1"/>
          </p:cNvSpPr>
          <p:nvPr>
            <p:ph/>
          </p:nvPr>
        </p:nvSpPr>
        <p:spPr>
          <a:xfrm>
            <a:off x="375127" y="2963211"/>
            <a:ext cx="11441743" cy="1873119"/>
          </a:xfrm>
          <a:prstGeom prst="rect">
            <a:avLst/>
          </a:prstGeom>
          <a:noFill/>
          <a:ln w="63360">
            <a:solidFill>
              <a:srgbClr val="000000"/>
            </a:solidFill>
            <a:round/>
          </a:ln>
        </p:spPr>
        <p:txBody>
          <a:bodyPr wrap="square" lIns="90000" tIns="182880" rIns="90000" bIns="45000" anchor="t" anchorCtr="0">
            <a:spAutoFit/>
          </a:bodyPr>
          <a:lstStyle>
            <a:lvl1pPr algn="ctr">
              <a:defRPr sz="6000">
                <a:solidFill>
                  <a:sysClr val="windowText" lastClr="000000"/>
                </a:solidFill>
              </a:defRPr>
            </a:lvl1pPr>
          </a:lstStyle>
          <a:p>
            <a:pPr indent="0" algn="ctr">
              <a:lnSpc>
                <a:spcPct val="90000"/>
              </a:lnSpc>
              <a:spcBef>
                <a:spcPts val="1001"/>
              </a:spcBef>
              <a:buNone/>
              <a:tabLst>
                <a:tab pos="0" algn="l"/>
              </a:tabLst>
            </a:pPr>
            <a:r>
              <a:rPr lang="en-US" sz="6000" b="1" strike="noStrike" spc="-1" dirty="0">
                <a:solidFill>
                  <a:srgbClr val="000000"/>
                </a:solidFill>
                <a:latin typeface="Arial"/>
                <a:ea typeface="DejaVu Sans"/>
              </a:rPr>
              <a:t>Click to edit Master text styles</a:t>
            </a:r>
            <a:endParaRPr lang="en-US" sz="6000" b="0" strike="noStrike" spc="-1" dirty="0">
              <a:solidFill>
                <a:srgbClr val="000000"/>
              </a:solidFill>
              <a:latin typeface="Arial"/>
            </a:endParaRPr>
          </a:p>
          <a:p>
            <a:pPr marL="457200" indent="0" algn="ctr">
              <a:lnSpc>
                <a:spcPct val="90000"/>
              </a:lnSpc>
              <a:spcBef>
                <a:spcPts val="499"/>
              </a:spcBef>
              <a:buNone/>
              <a:tabLst>
                <a:tab pos="0" algn="l"/>
              </a:tabLst>
            </a:pPr>
            <a:r>
              <a:rPr lang="en-US" sz="5400" b="1" strike="noStrike" spc="-1" dirty="0">
                <a:solidFill>
                  <a:srgbClr val="000000"/>
                </a:solidFill>
                <a:latin typeface="Arial"/>
                <a:ea typeface="DejaVu Sans"/>
              </a:rPr>
              <a:t>Second level</a:t>
            </a:r>
            <a:endParaRPr lang="en-US" sz="5400" b="0" strike="noStrike" spc="-1" dirty="0">
              <a:solidFill>
                <a:srgbClr val="000000"/>
              </a:solidFill>
              <a:latin typeface="Arial"/>
            </a:endParaRPr>
          </a:p>
        </p:txBody>
      </p:sp>
      <p:sp>
        <p:nvSpPr>
          <p:cNvPr id="6" name="Text Placeholder 5">
            <a:extLst>
              <a:ext uri="{FF2B5EF4-FFF2-40B4-BE49-F238E27FC236}">
                <a16:creationId xmlns:a16="http://schemas.microsoft.com/office/drawing/2014/main" id="{98B98AAB-43E1-C031-1AB8-88442DBE66AA}"/>
              </a:ext>
            </a:extLst>
          </p:cNvPr>
          <p:cNvSpPr>
            <a:spLocks noGrp="1"/>
          </p:cNvSpPr>
          <p:nvPr>
            <p:ph type="body" sz="quarter" idx="10"/>
          </p:nvPr>
        </p:nvSpPr>
        <p:spPr>
          <a:xfrm>
            <a:off x="2694545" y="103680"/>
            <a:ext cx="6802909" cy="585097"/>
          </a:xfrm>
          <a:prstGeom prst="rect">
            <a:avLst/>
          </a:prstGeom>
        </p:spPr>
        <p:txBody>
          <a:bodyPr/>
          <a:lstStyle>
            <a:lvl1pPr marL="0" indent="0" algn="ctr">
              <a:buNone/>
              <a:defRPr sz="2800">
                <a:latin typeface="Arial" panose="020B0604020202020204" pitchFamily="34" charset="0"/>
                <a:cs typeface="Arial" panose="020B0604020202020204" pitchFamily="34" charset="0"/>
              </a:defRPr>
            </a:lvl1pPr>
            <a:lvl2pPr marL="457200" indent="0" algn="ctr">
              <a:buNone/>
              <a:defRPr sz="2400">
                <a:latin typeface="Arial" panose="020B0604020202020204" pitchFamily="34" charset="0"/>
                <a:cs typeface="Arial" panose="020B0604020202020204" pitchFamily="34" charset="0"/>
              </a:defRPr>
            </a:lvl2pPr>
            <a:lvl3pPr marL="914400" indent="0" algn="ctr">
              <a:buNone/>
              <a:defRPr sz="2000">
                <a:latin typeface="Arial" panose="020B0604020202020204" pitchFamily="34" charset="0"/>
                <a:cs typeface="Arial" panose="020B0604020202020204" pitchFamily="34" charset="0"/>
              </a:defRPr>
            </a:lvl3pPr>
            <a:lvl4pPr marL="1371600" indent="0" algn="ctr">
              <a:buNone/>
              <a:defRPr sz="1800">
                <a:latin typeface="Arial" panose="020B0604020202020204" pitchFamily="34" charset="0"/>
                <a:cs typeface="Arial" panose="020B0604020202020204" pitchFamily="34" charset="0"/>
              </a:defRPr>
            </a:lvl4pPr>
            <a:lvl5pPr marL="1828800" indent="0" algn="ctr">
              <a:buNone/>
              <a:defRPr sz="1800">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2152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B9B3-DD07-C1D1-BBD6-CCD3FD522D21}"/>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7FE4EA-0A29-BD6D-5926-4FEF53F37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E2B7E-B31D-0785-C8A5-65C87EAA3680}"/>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03B9C6D6-AFC6-BDD7-DBB8-20EE90CEE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1C547-03E8-698E-A0F7-B7B62F1CE81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59018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CBAA-0F62-E3D8-D502-163075CCEC94}"/>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847A6C6E-C10F-3D01-A3DC-359B49101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25026-B096-E062-5113-713861F9697D}"/>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C372195A-9737-56E2-52DB-D0386A078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F5FC9-2A65-01DB-2F18-F7D06CCA1013}"/>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9903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2B9-049F-C7B1-2497-82C3F5587CE4}"/>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19A8DE2-E02C-C589-CB83-9D8D8898C8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3BE08F-0D61-80F5-A92A-E7597BC58D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07C10D-66AF-655E-28D2-3CFD24E52820}"/>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6" name="Footer Placeholder 5">
            <a:extLst>
              <a:ext uri="{FF2B5EF4-FFF2-40B4-BE49-F238E27FC236}">
                <a16:creationId xmlns:a16="http://schemas.microsoft.com/office/drawing/2014/main" id="{9B8C8EE9-6D75-3175-A1F3-455BC9AE3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7D1D1-4D73-1B4D-6987-8EFD561F1E9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75932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D687-188D-101B-4C56-8E7ACB5CDC3C}"/>
              </a:ext>
            </a:extLst>
          </p:cNvPr>
          <p:cNvSpPr>
            <a:spLocks noGrp="1"/>
          </p:cNvSpPr>
          <p:nvPr>
            <p:ph type="title" hasCustomPrompt="1"/>
          </p:nvPr>
        </p:nvSpPr>
        <p:spPr>
          <a:xfrm>
            <a:off x="1514474" y="365125"/>
            <a:ext cx="9840913"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13CCBB-A95D-5BCC-68B9-7ABBD795C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B1CD3-D86E-ED9A-3117-D1344AD79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8108B-0B2A-4B43-A14C-2D55BC93B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EB1A6-AACB-7D70-7380-318028197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C05C5-A674-9A05-1462-3784157BED0D}"/>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8" name="Footer Placeholder 7">
            <a:extLst>
              <a:ext uri="{FF2B5EF4-FFF2-40B4-BE49-F238E27FC236}">
                <a16:creationId xmlns:a16="http://schemas.microsoft.com/office/drawing/2014/main" id="{BDA10B10-D8F8-DBA4-5CC5-D64C3A9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2BAFD7-801A-8B5A-C4CF-B11CE298FF3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1136943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9397-6704-1590-F0D6-025D1CD4DC68}"/>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1AEF8590-AE10-B24B-BFF0-846DFA2C6C26}"/>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4" name="Footer Placeholder 3">
            <a:extLst>
              <a:ext uri="{FF2B5EF4-FFF2-40B4-BE49-F238E27FC236}">
                <a16:creationId xmlns:a16="http://schemas.microsoft.com/office/drawing/2014/main" id="{69DD3B18-ED71-080F-1A56-B7AC6910BC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3BCCF-0F2A-8B62-BE92-B36AD49A61CE}"/>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6331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B3E13-9CF1-D0F8-2348-ED29DC6D697C}"/>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3" name="Footer Placeholder 2">
            <a:extLst>
              <a:ext uri="{FF2B5EF4-FFF2-40B4-BE49-F238E27FC236}">
                <a16:creationId xmlns:a16="http://schemas.microsoft.com/office/drawing/2014/main" id="{83755C73-894B-D43E-1545-E3F575B97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7C699-BD8A-BA24-8430-36A6F2C16658}"/>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512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A79-9909-4780-A99B-83E9D7994275}"/>
              </a:ext>
            </a:extLst>
          </p:cNvPr>
          <p:cNvSpPr>
            <a:spLocks noGrp="1"/>
          </p:cNvSpPr>
          <p:nvPr>
            <p:ph type="title" hasCustomPrompt="1"/>
          </p:nvPr>
        </p:nvSpPr>
        <p:spPr>
          <a:xfrm>
            <a:off x="839788" y="1214440"/>
            <a:ext cx="3932237" cy="9001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2A60025-737D-CB47-8036-5F2AECCC1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63EAE3-2298-3D68-C44F-62A3672D5AC9}"/>
              </a:ext>
            </a:extLst>
          </p:cNvPr>
          <p:cNvSpPr>
            <a:spLocks noGrp="1"/>
          </p:cNvSpPr>
          <p:nvPr>
            <p:ph type="body" sz="half" idx="2"/>
          </p:nvPr>
        </p:nvSpPr>
        <p:spPr>
          <a:xfrm>
            <a:off x="839788" y="2243138"/>
            <a:ext cx="3932237" cy="36258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119784C-C476-9100-E5A7-DA0BCF3349EB}"/>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6" name="Footer Placeholder 5">
            <a:extLst>
              <a:ext uri="{FF2B5EF4-FFF2-40B4-BE49-F238E27FC236}">
                <a16:creationId xmlns:a16="http://schemas.microsoft.com/office/drawing/2014/main" id="{3B094637-3B99-CBFF-C9DA-236EB3AE2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54D68-E211-B457-1229-95C286B94B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3000398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315B-90AC-6B28-A315-ABE364F4C96E}"/>
              </a:ext>
            </a:extLst>
          </p:cNvPr>
          <p:cNvSpPr>
            <a:spLocks noGrp="1"/>
          </p:cNvSpPr>
          <p:nvPr>
            <p:ph type="title" hasCustomPrompt="1"/>
          </p:nvPr>
        </p:nvSpPr>
        <p:spPr>
          <a:xfrm>
            <a:off x="839788" y="1171574"/>
            <a:ext cx="3932237" cy="1157288"/>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F969752-68A7-BBDF-41F4-ABE7C90BA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316BA3-19DE-0B45-5C32-21AB4BC80B62}"/>
              </a:ext>
            </a:extLst>
          </p:cNvPr>
          <p:cNvSpPr>
            <a:spLocks noGrp="1"/>
          </p:cNvSpPr>
          <p:nvPr>
            <p:ph type="body" sz="half" idx="2"/>
          </p:nvPr>
        </p:nvSpPr>
        <p:spPr>
          <a:xfrm>
            <a:off x="839788" y="2328862"/>
            <a:ext cx="3932237" cy="35401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345B1CE-4BF5-861B-4F8B-F8F4D7A07972}"/>
              </a:ext>
            </a:extLst>
          </p:cNvPr>
          <p:cNvSpPr>
            <a:spLocks noGrp="1"/>
          </p:cNvSpPr>
          <p:nvPr>
            <p:ph type="dt" sz="half" idx="10"/>
          </p:nvPr>
        </p:nvSpPr>
        <p:spPr/>
        <p:txBody>
          <a:bodyPr/>
          <a:lstStyle/>
          <a:p>
            <a:fld id="{19E3F066-8095-7A47-8BBF-FB45577C0028}" type="datetimeFigureOut">
              <a:rPr lang="en-US" smtClean="0"/>
              <a:t>7/18/24</a:t>
            </a:fld>
            <a:endParaRPr lang="en-US"/>
          </a:p>
        </p:txBody>
      </p:sp>
      <p:sp>
        <p:nvSpPr>
          <p:cNvPr id="6" name="Footer Placeholder 5">
            <a:extLst>
              <a:ext uri="{FF2B5EF4-FFF2-40B4-BE49-F238E27FC236}">
                <a16:creationId xmlns:a16="http://schemas.microsoft.com/office/drawing/2014/main" id="{8F2BA32C-1F80-D639-8193-18D16E4FA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8514D-413F-59BE-DD1B-0731E624EA2B}"/>
              </a:ext>
            </a:extLst>
          </p:cNvPr>
          <p:cNvSpPr>
            <a:spLocks noGrp="1"/>
          </p:cNvSpPr>
          <p:nvPr>
            <p:ph type="sldNum" sz="quarter" idx="12"/>
          </p:nvPr>
        </p:nvSpPr>
        <p:spPr/>
        <p:txBody>
          <a:bodyPr/>
          <a:lstStyle/>
          <a:p>
            <a:fld id="{657976D3-6013-CA45-A782-C70B6CB6EC75}" type="slidenum">
              <a:rPr lang="en-US" smtClean="0"/>
              <a:t>‹#›</a:t>
            </a:fld>
            <a:endParaRPr lang="en-US"/>
          </a:p>
        </p:txBody>
      </p:sp>
    </p:spTree>
    <p:extLst>
      <p:ext uri="{BB962C8B-B14F-4D97-AF65-F5344CB8AC3E}">
        <p14:creationId xmlns:p14="http://schemas.microsoft.com/office/powerpoint/2010/main" val="46498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D4B8DD-23B1-95DE-EEBB-534B097D16C5}"/>
              </a:ext>
            </a:extLst>
          </p:cNvPr>
          <p:cNvSpPr>
            <a:spLocks noGrp="1"/>
          </p:cNvSpPr>
          <p:nvPr>
            <p:ph type="title"/>
          </p:nvPr>
        </p:nvSpPr>
        <p:spPr>
          <a:xfrm>
            <a:off x="1480484" y="365125"/>
            <a:ext cx="987331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5D14CE-30C9-56F1-A0DF-6295C5ABE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91198-E84C-C797-D49F-37A3AA201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3F066-8095-7A47-8BBF-FB45577C0028}" type="datetimeFigureOut">
              <a:rPr lang="en-US" smtClean="0"/>
              <a:t>7/18/24</a:t>
            </a:fld>
            <a:endParaRPr lang="en-US"/>
          </a:p>
        </p:txBody>
      </p:sp>
      <p:sp>
        <p:nvSpPr>
          <p:cNvPr id="5" name="Footer Placeholder 4">
            <a:extLst>
              <a:ext uri="{FF2B5EF4-FFF2-40B4-BE49-F238E27FC236}">
                <a16:creationId xmlns:a16="http://schemas.microsoft.com/office/drawing/2014/main" id="{26012DE6-CDC2-9C53-B4DD-97731F72D2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359D9-732C-AEA8-5735-BDBF4182E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976D3-6013-CA45-A782-C70B6CB6EC75}" type="slidenum">
              <a:rPr lang="en-US" smtClean="0"/>
              <a:t>‹#›</a:t>
            </a:fld>
            <a:endParaRPr lang="en-US"/>
          </a:p>
        </p:txBody>
      </p:sp>
    </p:spTree>
    <p:extLst>
      <p:ext uri="{BB962C8B-B14F-4D97-AF65-F5344CB8AC3E}">
        <p14:creationId xmlns:p14="http://schemas.microsoft.com/office/powerpoint/2010/main" val="31386942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xStyles>
    <p:titleStyle>
      <a:lvl1pPr algn="ctr"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EB493B-BE64-F8D9-C3F4-52A380871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0ACA4-BD8C-D448-95CA-FC1634E9A82C}" type="datetimeFigureOut">
              <a:rPr lang="en-US" smtClean="0"/>
              <a:t>7/18/24</a:t>
            </a:fld>
            <a:endParaRPr lang="en-US"/>
          </a:p>
        </p:txBody>
      </p:sp>
      <p:sp>
        <p:nvSpPr>
          <p:cNvPr id="5" name="Footer Placeholder 4">
            <a:extLst>
              <a:ext uri="{FF2B5EF4-FFF2-40B4-BE49-F238E27FC236}">
                <a16:creationId xmlns:a16="http://schemas.microsoft.com/office/drawing/2014/main" id="{CB0117CF-FAE1-1BC7-FE38-9A917477C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DBE3F-160A-01B2-7833-2044B686A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DDF96-F6AC-E641-BD4C-B66C426E99E0}" type="slidenum">
              <a:rPr lang="en-US" smtClean="0"/>
              <a:t>‹#›</a:t>
            </a:fld>
            <a:endParaRPr lang="en-US"/>
          </a:p>
        </p:txBody>
      </p:sp>
    </p:spTree>
    <p:extLst>
      <p:ext uri="{BB962C8B-B14F-4D97-AF65-F5344CB8AC3E}">
        <p14:creationId xmlns:p14="http://schemas.microsoft.com/office/powerpoint/2010/main" val="548625042"/>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www.media.mit.edu/projects/detect-fakes/overview/"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darpa.mil/news-events/2024-03-14#:~:text=Through%20the%20Semantic%20Forensics%20" TargetMode="External"/><Relationship Id="rId5" Type="http://schemas.openxmlformats.org/officeDocument/2006/relationships/hyperlink" Target="https://media.defense.gov/2023/Sep/12/2003298925/-1/-1/0/CSI-DEEPFAKE-THREATS.PDF" TargetMode="External"/><Relationship Id="rId4" Type="http://schemas.openxmlformats.org/officeDocument/2006/relationships/hyperlink" Target="https://detectfakes.kellogg.northwestern.edu/"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49035" y="2817753"/>
            <a:ext cx="11441743" cy="2020339"/>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a:p>
            <a:pPr marL="0" indent="0" algn="ctr">
              <a:buNone/>
            </a:pPr>
            <a:r>
              <a:rPr lang="en-US" dirty="0">
                <a:latin typeface="Arial" panose="020B0604020202020204" pitchFamily="34" charset="0"/>
                <a:cs typeface="Arial" panose="020B0604020202020204" pitchFamily="34" charset="0"/>
              </a:rPr>
              <a:t>MASTER SLIDE DECK</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
        <p:nvSpPr>
          <p:cNvPr id="4" name="English">
            <a:extLst>
              <a:ext uri="{FF2B5EF4-FFF2-40B4-BE49-F238E27FC236}">
                <a16:creationId xmlns:a16="http://schemas.microsoft.com/office/drawing/2014/main" id="{C31D1D8F-E2D1-CB6B-82AF-68C852DD3028}"/>
              </a:ext>
            </a:extLst>
          </p:cNvPr>
          <p:cNvSpPr/>
          <p:nvPr/>
        </p:nvSpPr>
        <p:spPr>
          <a:xfrm>
            <a:off x="5434907" y="5220773"/>
            <a:ext cx="1270001" cy="1270001"/>
          </a:xfrm>
          <a:prstGeom prst="rect">
            <a:avLst/>
          </a:prstGeom>
          <a:solidFill>
            <a:srgbClr val="FFFB00"/>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t>English</a:t>
            </a:r>
          </a:p>
        </p:txBody>
      </p:sp>
      <p:sp>
        <p:nvSpPr>
          <p:cNvPr id="5" name="Spanish">
            <a:extLst>
              <a:ext uri="{FF2B5EF4-FFF2-40B4-BE49-F238E27FC236}">
                <a16:creationId xmlns:a16="http://schemas.microsoft.com/office/drawing/2014/main" id="{EDFC117A-2C79-EBA2-E09B-3CA32F1663F2}"/>
              </a:ext>
            </a:extLst>
          </p:cNvPr>
          <p:cNvSpPr/>
          <p:nvPr/>
        </p:nvSpPr>
        <p:spPr>
          <a:xfrm>
            <a:off x="7065372" y="5220773"/>
            <a:ext cx="1270001" cy="1270001"/>
          </a:xfrm>
          <a:prstGeom prst="rect">
            <a:avLst/>
          </a:prstGeom>
          <a:solidFill>
            <a:srgbClr val="FF9300"/>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rPr dirty="0"/>
              <a:t>Spanish</a:t>
            </a:r>
            <a:r>
              <a:rPr lang="en-US" dirty="0"/>
              <a:t> with details</a:t>
            </a:r>
            <a:endParaRPr dirty="0"/>
          </a:p>
        </p:txBody>
      </p:sp>
      <p:sp>
        <p:nvSpPr>
          <p:cNvPr id="6" name="This master slide deck is NOT used for presentation.">
            <a:extLst>
              <a:ext uri="{FF2B5EF4-FFF2-40B4-BE49-F238E27FC236}">
                <a16:creationId xmlns:a16="http://schemas.microsoft.com/office/drawing/2014/main" id="{7112FC64-993F-6384-207F-8A58E6A57975}"/>
              </a:ext>
            </a:extLst>
          </p:cNvPr>
          <p:cNvSpPr txBox="1"/>
          <p:nvPr/>
        </p:nvSpPr>
        <p:spPr>
          <a:xfrm>
            <a:off x="3622701" y="6550692"/>
            <a:ext cx="4946598"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This master slide deck is NOT used for presentation. </a:t>
            </a:r>
          </a:p>
        </p:txBody>
      </p:sp>
      <p:sp>
        <p:nvSpPr>
          <p:cNvPr id="7" name="English">
            <a:extLst>
              <a:ext uri="{FF2B5EF4-FFF2-40B4-BE49-F238E27FC236}">
                <a16:creationId xmlns:a16="http://schemas.microsoft.com/office/drawing/2014/main" id="{05CF1E25-6DF7-E46F-66E5-B04F317BEF77}"/>
              </a:ext>
            </a:extLst>
          </p:cNvPr>
          <p:cNvSpPr/>
          <p:nvPr/>
        </p:nvSpPr>
        <p:spPr>
          <a:xfrm>
            <a:off x="3622702" y="5220772"/>
            <a:ext cx="1424140" cy="1270001"/>
          </a:xfrm>
          <a:prstGeom prst="rect">
            <a:avLst/>
          </a:prstGeom>
          <a:solidFill>
            <a:schemeClr val="bg1"/>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rPr lang="en-US" dirty="0"/>
              <a:t>For presentation</a:t>
            </a:r>
            <a:endParaRPr dirty="0"/>
          </a:p>
        </p:txBody>
      </p:sp>
    </p:spTree>
    <p:extLst>
      <p:ext uri="{BB962C8B-B14F-4D97-AF65-F5344CB8AC3E}">
        <p14:creationId xmlns:p14="http://schemas.microsoft.com/office/powerpoint/2010/main" val="1561663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886927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97" y="0"/>
            <a:ext cx="4394814" cy="2929876"/>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11537" y="3928124"/>
            <a:ext cx="4464066" cy="2929876"/>
          </a:xfrm>
        </p:spPr>
      </p:pic>
      <p:pic>
        <p:nvPicPr>
          <p:cNvPr id="2" name="Content Placeholder 7" descr="A group of people standing around a wrecked car&#10;&#10;Description automatically generated">
            <a:extLst>
              <a:ext uri="{FF2B5EF4-FFF2-40B4-BE49-F238E27FC236}">
                <a16:creationId xmlns:a16="http://schemas.microsoft.com/office/drawing/2014/main" id="{C132C7D2-12FD-888E-9200-6AA625C4E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28124"/>
            <a:ext cx="4394814" cy="2929876"/>
          </a:xfrm>
          <a:prstGeom prst="rect">
            <a:avLst/>
          </a:prstGeom>
        </p:spPr>
      </p:pic>
      <p:pic>
        <p:nvPicPr>
          <p:cNvPr id="5" name="Content Placeholder 9" descr="A car that has been crashed on the side of the road&#10;&#10;Description automatically generated">
            <a:extLst>
              <a:ext uri="{FF2B5EF4-FFF2-40B4-BE49-F238E27FC236}">
                <a16:creationId xmlns:a16="http://schemas.microsoft.com/office/drawing/2014/main" id="{38BDCD6C-F77E-818A-5C38-DA36B19E6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537" y="0"/>
            <a:ext cx="4464066" cy="2952043"/>
          </a:xfrm>
          <a:prstGeom prst="rect">
            <a:avLst/>
          </a:prstGeom>
        </p:spPr>
      </p:pic>
      <p:sp>
        <p:nvSpPr>
          <p:cNvPr id="9" name="Multiply 8">
            <a:extLst>
              <a:ext uri="{FF2B5EF4-FFF2-40B4-BE49-F238E27FC236}">
                <a16:creationId xmlns:a16="http://schemas.microsoft.com/office/drawing/2014/main" id="{E51DC588-C742-AFD3-48BA-FAF2B7CFB716}"/>
              </a:ext>
            </a:extLst>
          </p:cNvPr>
          <p:cNvSpPr/>
          <p:nvPr/>
        </p:nvSpPr>
        <p:spPr>
          <a:xfrm>
            <a:off x="11078191" y="1641404"/>
            <a:ext cx="1446317" cy="160056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49945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061102"/>
          </a:xfrm>
        </p:spPr>
        <p:txBody>
          <a:bodyPr/>
          <a:lstStyle/>
          <a:p>
            <a:pPr marL="0" indent="0" algn="ctr">
              <a:buNone/>
            </a:pPr>
            <a:r>
              <a:rPr lang="en-US" sz="6000" dirty="0">
                <a:latin typeface="Arial" panose="020B0604020202020204" pitchFamily="34" charset="0"/>
                <a:cs typeface="Arial" panose="020B0604020202020204" pitchFamily="34" charset="0"/>
              </a:rPr>
              <a:t>Identifying Synthetic Content</a:t>
            </a: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29516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1822AB-D5F0-D579-A820-812EE3C83EDD}"/>
              </a:ext>
            </a:extLst>
          </p:cNvPr>
          <p:cNvSpPr>
            <a:spLocks noGrp="1"/>
          </p:cNvSpPr>
          <p:nvPr>
            <p:ph/>
          </p:nvPr>
        </p:nvSpPr>
        <p:spPr>
          <a:xfrm>
            <a:off x="375127" y="2963211"/>
            <a:ext cx="11441743" cy="1892099"/>
          </a:xfrm>
        </p:spPr>
        <p:txBody>
          <a:bodyPr/>
          <a:lstStyle/>
          <a:p>
            <a:pPr marL="0" indent="0" algn="ctr">
              <a:buNone/>
            </a:pPr>
            <a:r>
              <a:rPr lang="en-US" sz="6000" dirty="0" err="1">
                <a:latin typeface="Arial" panose="020B0604020202020204" pitchFamily="34" charset="0"/>
                <a:cs typeface="Arial" panose="020B0604020202020204" pitchFamily="34" charset="0"/>
              </a:rPr>
              <a:t>Identificación</a:t>
            </a:r>
            <a:r>
              <a:rPr lang="en-US" sz="6000"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C</a:t>
            </a:r>
            <a:r>
              <a:rPr lang="en-US" sz="6000" dirty="0" err="1">
                <a:latin typeface="Arial" panose="020B0604020202020204" pitchFamily="34" charset="0"/>
                <a:cs typeface="Arial" panose="020B0604020202020204" pitchFamily="34" charset="0"/>
              </a:rPr>
              <a:t>ontenido</a:t>
            </a:r>
            <a:r>
              <a:rPr lang="en-US" sz="6000" dirty="0">
                <a:latin typeface="Arial" panose="020B0604020202020204" pitchFamily="34" charset="0"/>
                <a:cs typeface="Arial" panose="020B0604020202020204" pitchFamily="34" charset="0"/>
              </a:rPr>
              <a:t> </a:t>
            </a:r>
            <a:r>
              <a:rPr lang="en-US" sz="6000" dirty="0" err="1">
                <a:latin typeface="Arial" panose="020B0604020202020204" pitchFamily="34" charset="0"/>
                <a:cs typeface="Arial" panose="020B0604020202020204" pitchFamily="34" charset="0"/>
              </a:rPr>
              <a:t>Sintético</a:t>
            </a:r>
            <a:endParaRPr lang="en-US" sz="6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94C7E47-63B7-8E9D-6345-B12B99DBCE2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0240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Identify AI-generated content effectively using specific detection techniques for images, text, and audio.</a:t>
            </a:r>
          </a:p>
          <a:p>
            <a:r>
              <a:rPr lang="en-US" dirty="0"/>
              <a:t>Lesson is approximately 120 minutes.</a:t>
            </a:r>
          </a:p>
          <a:p>
            <a:r>
              <a:rPr lang="en-US" dirty="0"/>
              <a:t>Detecting Synthetic with the human eye alone is limited</a:t>
            </a:r>
          </a:p>
          <a:p>
            <a:r>
              <a:rPr lang="en-US" dirty="0"/>
              <a:t>References: </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04145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Objetivos</a:t>
            </a:r>
            <a:r>
              <a:rPr lang="en-US" dirty="0"/>
              <a:t> de la </a:t>
            </a:r>
            <a:r>
              <a:rPr lang="en-US" dirty="0" err="1"/>
              <a:t>Lección</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err="1"/>
              <a:t>Identifique</a:t>
            </a:r>
            <a:r>
              <a:rPr lang="en-US" dirty="0"/>
              <a:t> </a:t>
            </a:r>
            <a:r>
              <a:rPr lang="en-US" dirty="0" err="1"/>
              <a:t>contenido</a:t>
            </a:r>
            <a:r>
              <a:rPr lang="en-US" dirty="0"/>
              <a:t> </a:t>
            </a:r>
            <a:r>
              <a:rPr lang="en-US" dirty="0" err="1"/>
              <a:t>generado</a:t>
            </a:r>
            <a:r>
              <a:rPr lang="en-US" dirty="0"/>
              <a:t> </a:t>
            </a:r>
            <a:r>
              <a:rPr lang="en-US" dirty="0" err="1"/>
              <a:t>por</a:t>
            </a:r>
            <a:r>
              <a:rPr lang="en-US" dirty="0"/>
              <a:t> IA de </a:t>
            </a:r>
            <a:r>
              <a:rPr lang="en-US" dirty="0" err="1"/>
              <a:t>manera</a:t>
            </a:r>
            <a:r>
              <a:rPr lang="en-US" dirty="0"/>
              <a:t> </a:t>
            </a:r>
            <a:r>
              <a:rPr lang="en-US" dirty="0" err="1"/>
              <a:t>efectiva</a:t>
            </a:r>
            <a:r>
              <a:rPr lang="en-US" dirty="0"/>
              <a:t> </a:t>
            </a:r>
            <a:r>
              <a:rPr lang="en-US" dirty="0" err="1"/>
              <a:t>utilizando</a:t>
            </a:r>
            <a:r>
              <a:rPr lang="en-US" dirty="0"/>
              <a:t> </a:t>
            </a:r>
            <a:r>
              <a:rPr lang="en-US" dirty="0" err="1"/>
              <a:t>técnicas</a:t>
            </a:r>
            <a:r>
              <a:rPr lang="en-US" dirty="0"/>
              <a:t> de </a:t>
            </a:r>
            <a:r>
              <a:rPr lang="en-US" dirty="0" err="1"/>
              <a:t>detección</a:t>
            </a:r>
            <a:r>
              <a:rPr lang="en-US" dirty="0"/>
              <a:t> </a:t>
            </a:r>
            <a:r>
              <a:rPr lang="en-US" dirty="0" err="1"/>
              <a:t>específicas</a:t>
            </a:r>
            <a:r>
              <a:rPr lang="en-US" dirty="0"/>
              <a:t> para </a:t>
            </a:r>
            <a:r>
              <a:rPr lang="en-US" dirty="0" err="1"/>
              <a:t>imágenes</a:t>
            </a:r>
            <a:r>
              <a:rPr lang="en-US" dirty="0"/>
              <a:t>, </a:t>
            </a:r>
            <a:r>
              <a:rPr lang="en-US" dirty="0" err="1"/>
              <a:t>texto</a:t>
            </a:r>
            <a:r>
              <a:rPr lang="en-US" dirty="0"/>
              <a:t> y video.</a:t>
            </a:r>
          </a:p>
          <a:p>
            <a:r>
              <a:rPr lang="en-US" dirty="0"/>
              <a:t>La </a:t>
            </a:r>
            <a:r>
              <a:rPr lang="en-US" dirty="0" err="1"/>
              <a:t>detección</a:t>
            </a:r>
            <a:r>
              <a:rPr lang="en-US" dirty="0"/>
              <a:t> de </a:t>
            </a:r>
            <a:r>
              <a:rPr lang="en-US" dirty="0" err="1"/>
              <a:t>sintéticos</a:t>
            </a:r>
            <a:r>
              <a:rPr lang="en-US" dirty="0"/>
              <a:t> </a:t>
            </a:r>
            <a:r>
              <a:rPr lang="en-US" dirty="0" err="1"/>
              <a:t>únicamente</a:t>
            </a:r>
            <a:r>
              <a:rPr lang="en-US" dirty="0"/>
              <a:t> con </a:t>
            </a:r>
            <a:r>
              <a:rPr lang="en-US" dirty="0" err="1"/>
              <a:t>el</a:t>
            </a:r>
            <a:r>
              <a:rPr lang="en-US" dirty="0"/>
              <a:t> </a:t>
            </a:r>
            <a:r>
              <a:rPr lang="en-US" dirty="0" err="1"/>
              <a:t>ojo</a:t>
            </a:r>
            <a:r>
              <a:rPr lang="en-US" dirty="0"/>
              <a:t> </a:t>
            </a:r>
            <a:r>
              <a:rPr lang="en-US" dirty="0" err="1"/>
              <a:t>humano</a:t>
            </a:r>
            <a:r>
              <a:rPr lang="en-US" dirty="0"/>
              <a:t> es </a:t>
            </a:r>
            <a:r>
              <a:rPr lang="en-US" dirty="0" err="1"/>
              <a:t>limitada</a:t>
            </a:r>
            <a:r>
              <a:rPr lang="en-US" dirty="0"/>
              <a:t> y </a:t>
            </a:r>
            <a:r>
              <a:rPr lang="en-US" dirty="0" err="1"/>
              <a:t>requiere</a:t>
            </a:r>
            <a:r>
              <a:rPr lang="en-US" dirty="0"/>
              <a:t> </a:t>
            </a:r>
            <a:r>
              <a:rPr lang="en-US" dirty="0" err="1"/>
              <a:t>técnicas</a:t>
            </a:r>
            <a:r>
              <a:rPr lang="en-US" dirty="0"/>
              <a:t> </a:t>
            </a:r>
            <a:r>
              <a:rPr lang="en-US" dirty="0" err="1"/>
              <a:t>técnicas</a:t>
            </a:r>
            <a:r>
              <a:rPr lang="en-US" dirty="0"/>
              <a:t> </a:t>
            </a:r>
            <a:r>
              <a:rPr lang="en-US" dirty="0" err="1"/>
              <a:t>avanzadas</a:t>
            </a:r>
            <a:r>
              <a:rPr lang="en-US"/>
              <a:t>.</a:t>
            </a:r>
            <a:endParaRPr lang="en-US" dirty="0"/>
          </a:p>
          <a:p>
            <a:r>
              <a:rPr lang="en-US" dirty="0" err="1"/>
              <a:t>Referencias</a:t>
            </a:r>
            <a:r>
              <a:rPr lang="en-US" dirty="0"/>
              <a:t>:</a:t>
            </a:r>
          </a:p>
          <a:p>
            <a:pPr lvl="1"/>
            <a:r>
              <a:rPr lang="en-US" dirty="0"/>
              <a:t>Media Lab at MIT on Detecting Fakes </a:t>
            </a:r>
          </a:p>
          <a:p>
            <a:pPr lvl="1"/>
            <a:r>
              <a:rPr lang="en-US" dirty="0"/>
              <a:t>Detect Fakes with Kellogg's online tool</a:t>
            </a:r>
          </a:p>
          <a:p>
            <a:pPr lvl="1"/>
            <a:r>
              <a:rPr lang="en-US" dirty="0"/>
              <a:t>CISA Contextualizing Deepfake Threats to Organizations</a:t>
            </a:r>
          </a:p>
          <a:p>
            <a:pPr lvl="1"/>
            <a:r>
              <a:rPr lang="en-US" dirty="0"/>
              <a:t>DARPA: Deepfake Defense Tech Ready for Commercialization, Transition</a:t>
            </a:r>
          </a:p>
        </p:txBody>
      </p:sp>
    </p:spTree>
    <p:extLst>
      <p:ext uri="{BB962C8B-B14F-4D97-AF65-F5344CB8AC3E}">
        <p14:creationId xmlns:p14="http://schemas.microsoft.com/office/powerpoint/2010/main" val="2989695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Terms Used</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All-encompassing term for different sorts of automatic and artificial media productions, including video, audio and text manipulation. Synthetic media are commonly based on artificially intelligent software. </a:t>
            </a:r>
          </a:p>
          <a:p>
            <a:pPr marL="514350" indent="-514350">
              <a:buFont typeface="+mj-lt"/>
              <a:buAutoNum type="arabicPeriod"/>
            </a:pPr>
            <a:r>
              <a:rPr lang="en-US" b="1" dirty="0"/>
              <a:t>Deep Fakes</a:t>
            </a:r>
            <a:r>
              <a:rPr lang="en-US" dirty="0"/>
              <a:t>: defined as manipulated or synthetic audio or visual media that seem authentic, and which feature people that appear to say or do something they have never said or done, produced using artificial intelligence techniques, including machine learning and deep learning.</a:t>
            </a:r>
          </a:p>
          <a:p>
            <a:pPr marL="0" indent="0" algn="ctr">
              <a:buNone/>
            </a:pPr>
            <a:r>
              <a:rPr lang="en-US" dirty="0"/>
              <a:t> </a:t>
            </a:r>
            <a:r>
              <a:rPr lang="en-US" sz="1600" dirty="0"/>
              <a:t>https://</a:t>
            </a:r>
            <a:r>
              <a:rPr lang="en-US" sz="1600" dirty="0" err="1"/>
              <a:t>www.europarl.europa.eu</a:t>
            </a:r>
            <a:r>
              <a:rPr lang="en-US" sz="1600" dirty="0"/>
              <a:t>/</a:t>
            </a:r>
            <a:r>
              <a:rPr lang="en-US" sz="1600" dirty="0" err="1"/>
              <a:t>RegData</a:t>
            </a:r>
            <a:r>
              <a:rPr lang="en-US" sz="1600" dirty="0"/>
              <a:t>/etudes/STUD/2021/690039/EPRS_STU(2021)690039_EN.pdf</a:t>
            </a:r>
          </a:p>
          <a:p>
            <a:pPr marL="0" indent="0">
              <a:buNone/>
            </a:pPr>
            <a:endParaRPr lang="en-US" dirty="0"/>
          </a:p>
        </p:txBody>
      </p:sp>
    </p:spTree>
    <p:extLst>
      <p:ext uri="{BB962C8B-B14F-4D97-AF65-F5344CB8AC3E}">
        <p14:creationId xmlns:p14="http://schemas.microsoft.com/office/powerpoint/2010/main" val="2193401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Términos</a:t>
            </a:r>
            <a:r>
              <a:rPr lang="en-US" dirty="0"/>
              <a:t> </a:t>
            </a:r>
            <a:r>
              <a:rPr lang="en-US" dirty="0" err="1"/>
              <a:t>utilizados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b="1" dirty="0"/>
              <a:t>Synthetic Content</a:t>
            </a:r>
            <a:r>
              <a:rPr lang="en-US" dirty="0"/>
              <a:t>: </a:t>
            </a:r>
            <a:r>
              <a:rPr lang="en-US" dirty="0" err="1"/>
              <a:t>Término</a:t>
            </a:r>
            <a:r>
              <a:rPr lang="en-US" dirty="0"/>
              <a:t> que </a:t>
            </a:r>
            <a:r>
              <a:rPr lang="en-US" dirty="0" err="1"/>
              <a:t>abarca</a:t>
            </a:r>
            <a:r>
              <a:rPr lang="en-US" dirty="0"/>
              <a:t> </a:t>
            </a:r>
            <a:r>
              <a:rPr lang="en-US" dirty="0" err="1"/>
              <a:t>diferentes</a:t>
            </a:r>
            <a:r>
              <a:rPr lang="en-US" dirty="0"/>
              <a:t> </a:t>
            </a:r>
            <a:r>
              <a:rPr lang="en-US" dirty="0" err="1"/>
              <a:t>tipos</a:t>
            </a:r>
            <a:r>
              <a:rPr lang="en-US" dirty="0"/>
              <a:t> de </a:t>
            </a:r>
            <a:r>
              <a:rPr lang="en-US" dirty="0" err="1"/>
              <a:t>producciones</a:t>
            </a:r>
            <a:r>
              <a:rPr lang="en-US" dirty="0"/>
              <a:t> de </a:t>
            </a:r>
            <a:r>
              <a:rPr lang="en-US" dirty="0" err="1"/>
              <a:t>medios</a:t>
            </a:r>
            <a:r>
              <a:rPr lang="en-US" dirty="0"/>
              <a:t> </a:t>
            </a:r>
            <a:r>
              <a:rPr lang="en-US" dirty="0" err="1"/>
              <a:t>automáticos</a:t>
            </a:r>
            <a:r>
              <a:rPr lang="en-US" dirty="0"/>
              <a:t> y </a:t>
            </a:r>
            <a:r>
              <a:rPr lang="en-US" dirty="0" err="1"/>
              <a:t>artificiales</a:t>
            </a:r>
            <a:r>
              <a:rPr lang="en-US" dirty="0"/>
              <a:t>, </a:t>
            </a:r>
            <a:r>
              <a:rPr lang="en-US" dirty="0" err="1"/>
              <a:t>incluida</a:t>
            </a:r>
            <a:r>
              <a:rPr lang="en-US" dirty="0"/>
              <a:t> la </a:t>
            </a:r>
            <a:r>
              <a:rPr lang="en-US" dirty="0" err="1"/>
              <a:t>manipulación</a:t>
            </a:r>
            <a:r>
              <a:rPr lang="en-US" dirty="0"/>
              <a:t> de </a:t>
            </a:r>
            <a:r>
              <a:rPr lang="en-US" dirty="0" err="1"/>
              <a:t>vídeo</a:t>
            </a:r>
            <a:r>
              <a:rPr lang="en-US" dirty="0"/>
              <a:t>, audio y </a:t>
            </a:r>
            <a:r>
              <a:rPr lang="en-US" dirty="0" err="1"/>
              <a:t>texto</a:t>
            </a:r>
            <a:r>
              <a:rPr lang="en-US" dirty="0"/>
              <a:t>. Los </a:t>
            </a:r>
            <a:r>
              <a:rPr lang="en-US" dirty="0" err="1"/>
              <a:t>medios</a:t>
            </a:r>
            <a:r>
              <a:rPr lang="en-US" dirty="0"/>
              <a:t> </a:t>
            </a:r>
            <a:r>
              <a:rPr lang="en-US" dirty="0" err="1"/>
              <a:t>sintéticos</a:t>
            </a:r>
            <a:r>
              <a:rPr lang="en-US" dirty="0"/>
              <a:t> </a:t>
            </a:r>
            <a:r>
              <a:rPr lang="en-US" dirty="0" err="1"/>
              <a:t>suelen</a:t>
            </a:r>
            <a:r>
              <a:rPr lang="en-US" dirty="0"/>
              <a:t> </a:t>
            </a:r>
            <a:r>
              <a:rPr lang="en-US" dirty="0" err="1"/>
              <a:t>basarse</a:t>
            </a:r>
            <a:r>
              <a:rPr lang="en-US" dirty="0"/>
              <a:t> </a:t>
            </a:r>
            <a:r>
              <a:rPr lang="en-US" dirty="0" err="1"/>
              <a:t>en</a:t>
            </a:r>
            <a:r>
              <a:rPr lang="en-US" dirty="0"/>
              <a:t> software de </a:t>
            </a:r>
            <a:r>
              <a:rPr lang="en-US" dirty="0" err="1"/>
              <a:t>inteligencia</a:t>
            </a:r>
            <a:r>
              <a:rPr lang="en-US" dirty="0"/>
              <a:t> artificial.[1]</a:t>
            </a:r>
          </a:p>
          <a:p>
            <a:pPr marL="514350" indent="-514350">
              <a:buFont typeface="+mj-lt"/>
              <a:buAutoNum type="arabicPeriod"/>
            </a:pPr>
            <a:r>
              <a:rPr lang="en-US" b="1" dirty="0"/>
              <a:t>Deep Fakes</a:t>
            </a:r>
            <a:r>
              <a:rPr lang="en-US" dirty="0"/>
              <a:t>: </a:t>
            </a:r>
            <a:r>
              <a:rPr lang="en-US" dirty="0" err="1"/>
              <a:t>medios</a:t>
            </a:r>
            <a:r>
              <a:rPr lang="en-US" dirty="0"/>
              <a:t> de audio o </a:t>
            </a:r>
            <a:r>
              <a:rPr lang="en-US" dirty="0" err="1"/>
              <a:t>visuales</a:t>
            </a:r>
            <a:r>
              <a:rPr lang="en-US" dirty="0"/>
              <a:t> </a:t>
            </a:r>
            <a:r>
              <a:rPr lang="en-US" dirty="0" err="1"/>
              <a:t>manipulados</a:t>
            </a:r>
            <a:r>
              <a:rPr lang="en-US" dirty="0"/>
              <a:t> o </a:t>
            </a:r>
            <a:r>
              <a:rPr lang="en-US" dirty="0" err="1"/>
              <a:t>sintéticos</a:t>
            </a:r>
            <a:r>
              <a:rPr lang="en-US" dirty="0"/>
              <a:t> que </a:t>
            </a:r>
            <a:r>
              <a:rPr lang="en-US" dirty="0" err="1"/>
              <a:t>parecen</a:t>
            </a:r>
            <a:r>
              <a:rPr lang="en-US" dirty="0"/>
              <a:t> </a:t>
            </a:r>
            <a:r>
              <a:rPr lang="en-US" dirty="0" err="1"/>
              <a:t>auténticos</a:t>
            </a:r>
            <a:r>
              <a:rPr lang="en-US" dirty="0"/>
              <a:t> y que </a:t>
            </a:r>
            <a:r>
              <a:rPr lang="en-US" dirty="0" err="1"/>
              <a:t>presentan</a:t>
            </a:r>
            <a:r>
              <a:rPr lang="en-US" dirty="0"/>
              <a:t> a personas que </a:t>
            </a:r>
            <a:r>
              <a:rPr lang="en-US" dirty="0" err="1"/>
              <a:t>parecen</a:t>
            </a:r>
            <a:r>
              <a:rPr lang="en-US" dirty="0"/>
              <a:t> </a:t>
            </a:r>
            <a:r>
              <a:rPr lang="en-US" dirty="0" err="1"/>
              <a:t>decir</a:t>
            </a:r>
            <a:r>
              <a:rPr lang="en-US" dirty="0"/>
              <a:t> o </a:t>
            </a:r>
            <a:r>
              <a:rPr lang="en-US" dirty="0" err="1"/>
              <a:t>hacer</a:t>
            </a:r>
            <a:r>
              <a:rPr lang="en-US" dirty="0"/>
              <a:t> algo que </a:t>
            </a:r>
            <a:r>
              <a:rPr lang="en-US" dirty="0" err="1"/>
              <a:t>nunca</a:t>
            </a:r>
            <a:r>
              <a:rPr lang="en-US" dirty="0"/>
              <a:t> </a:t>
            </a:r>
            <a:r>
              <a:rPr lang="en-US" dirty="0" err="1"/>
              <a:t>han</a:t>
            </a:r>
            <a:r>
              <a:rPr lang="en-US" dirty="0"/>
              <a:t> </a:t>
            </a:r>
            <a:r>
              <a:rPr lang="en-US" dirty="0" err="1"/>
              <a:t>dicho</a:t>
            </a:r>
            <a:r>
              <a:rPr lang="en-US" dirty="0"/>
              <a:t> o </a:t>
            </a:r>
            <a:r>
              <a:rPr lang="en-US" dirty="0" err="1"/>
              <a:t>hecho</a:t>
            </a:r>
            <a:r>
              <a:rPr lang="en-US" dirty="0"/>
              <a:t>, </a:t>
            </a:r>
            <a:r>
              <a:rPr lang="en-US" dirty="0" err="1"/>
              <a:t>producidos</a:t>
            </a:r>
            <a:r>
              <a:rPr lang="en-US" dirty="0"/>
              <a:t> </a:t>
            </a:r>
            <a:r>
              <a:rPr lang="en-US" dirty="0" err="1"/>
              <a:t>utilizando</a:t>
            </a:r>
            <a:r>
              <a:rPr lang="en-US" dirty="0"/>
              <a:t> </a:t>
            </a:r>
            <a:r>
              <a:rPr lang="en-US" dirty="0" err="1"/>
              <a:t>técnicas</a:t>
            </a:r>
            <a:r>
              <a:rPr lang="en-US" dirty="0"/>
              <a:t> de </a:t>
            </a:r>
            <a:r>
              <a:rPr lang="en-US" dirty="0" err="1"/>
              <a:t>inteligencia</a:t>
            </a:r>
            <a:r>
              <a:rPr lang="en-US" dirty="0"/>
              <a:t> artificial, </a:t>
            </a:r>
            <a:r>
              <a:rPr lang="en-US" dirty="0" err="1"/>
              <a:t>incluido</a:t>
            </a:r>
            <a:r>
              <a:rPr lang="en-US" dirty="0"/>
              <a:t> </a:t>
            </a:r>
            <a:r>
              <a:rPr lang="en-US" dirty="0" err="1"/>
              <a:t>el</a:t>
            </a:r>
            <a:r>
              <a:rPr lang="en-US" dirty="0"/>
              <a:t> </a:t>
            </a:r>
            <a:r>
              <a:rPr lang="en-US" dirty="0" err="1"/>
              <a:t>aprendizaje</a:t>
            </a:r>
            <a:r>
              <a:rPr lang="en-US" dirty="0"/>
              <a:t> </a:t>
            </a:r>
            <a:r>
              <a:rPr lang="en-US" dirty="0" err="1"/>
              <a:t>automático</a:t>
            </a:r>
            <a:r>
              <a:rPr lang="en-US" dirty="0"/>
              <a:t> y </a:t>
            </a:r>
            <a:r>
              <a:rPr lang="en-US" dirty="0" err="1"/>
              <a:t>el</a:t>
            </a:r>
            <a:r>
              <a:rPr lang="en-US" dirty="0"/>
              <a:t> </a:t>
            </a:r>
            <a:r>
              <a:rPr lang="en-US" dirty="0" err="1"/>
              <a:t>aprendizaje</a:t>
            </a:r>
            <a:r>
              <a:rPr lang="en-US" dirty="0"/>
              <a:t> profundo[1]</a:t>
            </a:r>
          </a:p>
        </p:txBody>
      </p:sp>
    </p:spTree>
    <p:extLst>
      <p:ext uri="{BB962C8B-B14F-4D97-AF65-F5344CB8AC3E}">
        <p14:creationId xmlns:p14="http://schemas.microsoft.com/office/powerpoint/2010/main" val="4226238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Memorize </a:t>
            </a:r>
            <a:br>
              <a:rPr lang="en-US" dirty="0"/>
            </a:br>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2527148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139918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2792640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Memorize </a:t>
            </a:r>
            <a:br>
              <a:rPr lang="en-US" dirty="0"/>
            </a:br>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2115300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259470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67203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74577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40604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409698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Repeating or 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61018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highlight>
                  <a:srgbClr val="000000"/>
                </a:highlight>
              </a:rPr>
              <a:t>Contexto</a:t>
            </a:r>
            <a:r>
              <a:rPr lang="en-US" dirty="0">
                <a:highlight>
                  <a:srgbClr val="000000"/>
                </a:highlight>
              </a:rPr>
              <a:t> de la </a:t>
            </a:r>
            <a:r>
              <a:rPr lang="en-US" dirty="0" err="1">
                <a:highlight>
                  <a:srgbClr val="000000"/>
                </a:highlight>
              </a:rPr>
              <a:t>escena</a:t>
            </a:r>
            <a:endParaRPr lang="en-US" dirty="0">
              <a:highlight>
                <a:srgbClr val="000000"/>
              </a:highlight>
            </a:endParaRPr>
          </a:p>
          <a:p>
            <a:pPr marL="514350" indent="-514350">
              <a:buFont typeface="+mj-lt"/>
              <a:buAutoNum type="arabicPeriod"/>
            </a:pPr>
            <a:r>
              <a:rPr lang="en-US" dirty="0" err="1">
                <a:highlight>
                  <a:srgbClr val="000000"/>
                </a:highlight>
              </a:rPr>
              <a:t>Consistencia</a:t>
            </a:r>
            <a:r>
              <a:rPr lang="en-US" dirty="0">
                <a:highlight>
                  <a:srgbClr val="000000"/>
                </a:highlight>
              </a:rPr>
              <a:t> </a:t>
            </a:r>
            <a:r>
              <a:rPr lang="en-US" dirty="0" err="1">
                <a:highlight>
                  <a:srgbClr val="000000"/>
                </a:highlight>
              </a:rPr>
              <a:t>estructural</a:t>
            </a:r>
            <a:endParaRPr lang="en-US" dirty="0">
              <a:highlight>
                <a:srgbClr val="000000"/>
              </a:highlight>
            </a:endParaRPr>
          </a:p>
          <a:p>
            <a:pPr marL="514350" indent="-514350">
              <a:buFont typeface="+mj-lt"/>
              <a:buAutoNum type="arabicPeriod"/>
            </a:pPr>
            <a:r>
              <a:rPr lang="en-US" dirty="0">
                <a:highlight>
                  <a:srgbClr val="000000"/>
                </a:highlight>
              </a:rPr>
              <a:t>Textura del material</a:t>
            </a:r>
          </a:p>
          <a:p>
            <a:pPr marL="514350" indent="-514350">
              <a:buFont typeface="+mj-lt"/>
              <a:buAutoNum type="arabicPeriod"/>
            </a:pPr>
            <a:r>
              <a:rPr lang="en-US" dirty="0" err="1">
                <a:highlight>
                  <a:srgbClr val="000000"/>
                </a:highlight>
              </a:rPr>
              <a:t>Iluminación</a:t>
            </a:r>
            <a:r>
              <a:rPr lang="en-US" dirty="0">
                <a:highlight>
                  <a:srgbClr val="000000"/>
                </a:highlight>
              </a:rPr>
              <a:t> y sombras</a:t>
            </a:r>
          </a:p>
          <a:p>
            <a:pPr marL="514350" indent="-514350">
              <a:buFont typeface="+mj-lt"/>
              <a:buAutoNum type="arabicPeriod"/>
            </a:pPr>
            <a:r>
              <a:rPr lang="en-US" dirty="0" err="1">
                <a:highlight>
                  <a:srgbClr val="000000"/>
                </a:highlight>
              </a:rPr>
              <a:t>Perspectiva</a:t>
            </a:r>
            <a:r>
              <a:rPr lang="en-US" dirty="0">
                <a:highlight>
                  <a:srgbClr val="000000"/>
                </a:highlight>
              </a:rPr>
              <a:t> y </a:t>
            </a:r>
            <a:r>
              <a:rPr lang="en-US" dirty="0" err="1">
                <a:highlight>
                  <a:srgbClr val="000000"/>
                </a:highlight>
              </a:rPr>
              <a:t>Geometría</a:t>
            </a:r>
            <a:endParaRPr lang="en-US" dirty="0">
              <a:highlight>
                <a:srgbClr val="000000"/>
              </a:highlight>
            </a:endParaRPr>
          </a:p>
          <a:p>
            <a:pPr marL="514350" indent="-514350">
              <a:buFont typeface="+mj-lt"/>
              <a:buAutoNum type="arabicPeriod"/>
            </a:pPr>
            <a:r>
              <a:rPr lang="en-US" dirty="0" err="1">
                <a:highlight>
                  <a:srgbClr val="000000"/>
                </a:highlight>
              </a:rPr>
              <a:t>Repetición</a:t>
            </a:r>
            <a:r>
              <a:rPr lang="en-US" dirty="0">
                <a:highlight>
                  <a:srgbClr val="000000"/>
                </a:highlight>
              </a:rPr>
              <a:t> </a:t>
            </a:r>
            <a:r>
              <a:rPr lang="en-US" dirty="0" err="1">
                <a:highlight>
                  <a:srgbClr val="000000"/>
                </a:highlight>
              </a:rPr>
              <a:t>en</a:t>
            </a:r>
            <a:r>
              <a:rPr lang="en-US" dirty="0">
                <a:highlight>
                  <a:srgbClr val="000000"/>
                </a:highlight>
              </a:rPr>
              <a:t> </a:t>
            </a:r>
            <a:r>
              <a:rPr lang="en-US" dirty="0" err="1">
                <a:highlight>
                  <a:srgbClr val="000000"/>
                </a:highlight>
              </a:rPr>
              <a:t>detalle</a:t>
            </a:r>
            <a:endParaRPr lang="en-US" dirty="0">
              <a:highlight>
                <a:srgbClr val="000000"/>
              </a:highlight>
            </a:endParaRPr>
          </a:p>
          <a:p>
            <a:pPr marL="514350" indent="-514350">
              <a:buFont typeface="+mj-lt"/>
              <a:buAutoNum type="arabicPeriod"/>
            </a:pPr>
            <a:r>
              <a:rPr lang="en-US" dirty="0" err="1">
                <a:highlight>
                  <a:srgbClr val="000000"/>
                </a:highlight>
              </a:rPr>
              <a:t>Elementos</a:t>
            </a:r>
            <a:r>
              <a:rPr lang="en-US" dirty="0">
                <a:highlight>
                  <a:srgbClr val="000000"/>
                </a:highlight>
              </a:rPr>
              <a:t> </a:t>
            </a:r>
            <a:r>
              <a:rPr lang="en-US" dirty="0" err="1">
                <a:highlight>
                  <a:srgbClr val="000000"/>
                </a:highlight>
              </a:rPr>
              <a:t>faltantes</a:t>
            </a:r>
            <a:endParaRPr lang="en-US" dirty="0">
              <a:highlight>
                <a:srgbClr val="000000"/>
              </a:highlight>
            </a:endParaRPr>
          </a:p>
          <a:p>
            <a:pPr marL="514350" indent="-514350">
              <a:buFont typeface="+mj-lt"/>
              <a:buAutoNum type="arabicPeriod"/>
            </a:pPr>
            <a:r>
              <a:rPr lang="en-US" dirty="0" err="1">
                <a:highlight>
                  <a:srgbClr val="000000"/>
                </a:highlight>
              </a:rPr>
              <a:t>Colocación</a:t>
            </a:r>
            <a:r>
              <a:rPr lang="en-US" dirty="0">
                <a:highlight>
                  <a:srgbClr val="000000"/>
                </a:highlight>
              </a:rPr>
              <a:t> de </a:t>
            </a:r>
            <a:r>
              <a:rPr lang="en-US" dirty="0" err="1">
                <a:highlight>
                  <a:srgbClr val="000000"/>
                </a:highlight>
              </a:rPr>
              <a:t>objetos</a:t>
            </a:r>
            <a:r>
              <a:rPr lang="en-US" dirty="0">
                <a:highlight>
                  <a:srgbClr val="000000"/>
                </a:highlight>
              </a:rPr>
              <a:t> sin </a:t>
            </a:r>
            <a:r>
              <a:rPr lang="en-US" dirty="0" err="1">
                <a:highlight>
                  <a:srgbClr val="000000"/>
                </a:highlight>
              </a:rPr>
              <a:t>sentido</a:t>
            </a:r>
            <a:endParaRPr lang="en-US" dirty="0">
              <a:highlight>
                <a:srgbClr val="000000"/>
              </a:highlight>
            </a:endParaRPr>
          </a:p>
          <a:p>
            <a:pPr marL="514350" indent="-514350">
              <a:buFont typeface="+mj-lt"/>
              <a:buAutoNum type="arabicPeriod"/>
            </a:pPr>
            <a:r>
              <a:rPr lang="en-US" dirty="0" err="1">
                <a:highlight>
                  <a:srgbClr val="000000"/>
                </a:highlight>
              </a:rPr>
              <a:t>Continuidad</a:t>
            </a:r>
            <a:r>
              <a:rPr lang="en-US" dirty="0">
                <a:highlight>
                  <a:srgbClr val="000000"/>
                </a:highlight>
              </a:rPr>
              <a:t> </a:t>
            </a:r>
            <a:r>
              <a:rPr lang="en-US" dirty="0" err="1">
                <a:highlight>
                  <a:srgbClr val="000000"/>
                </a:highlight>
              </a:rPr>
              <a:t>interrumpida</a:t>
            </a:r>
            <a:endParaRPr lang="en-US" dirty="0">
              <a:highlight>
                <a:srgbClr val="000000"/>
              </a:highlight>
            </a:endParaRPr>
          </a:p>
          <a:p>
            <a:pPr marL="514350" indent="-514350">
              <a:buFont typeface="+mj-lt"/>
              <a:buAutoNum type="arabicPeriod"/>
            </a:pPr>
            <a:r>
              <a:rPr lang="en-US" dirty="0" err="1">
                <a:highlight>
                  <a:srgbClr val="000000"/>
                </a:highlight>
              </a:rPr>
              <a:t>Anomalías</a:t>
            </a:r>
            <a:r>
              <a:rPr lang="en-US" dirty="0">
                <a:highlight>
                  <a:srgbClr val="000000"/>
                </a:highlight>
              </a:rPr>
              <a:t> </a:t>
            </a:r>
            <a:r>
              <a:rPr lang="en-US" dirty="0" err="1">
                <a:highlight>
                  <a:srgbClr val="000000"/>
                </a:highlight>
              </a:rPr>
              <a:t>en</a:t>
            </a:r>
            <a:r>
              <a:rPr lang="en-US" dirty="0">
                <a:highlight>
                  <a:srgbClr val="000000"/>
                </a:highlight>
              </a:rPr>
              <a:t> </a:t>
            </a:r>
            <a:r>
              <a:rPr lang="en-US" dirty="0" err="1">
                <a:highlight>
                  <a:srgbClr val="000000"/>
                </a:highlight>
              </a:rPr>
              <a:t>patrones</a:t>
            </a:r>
            <a:r>
              <a:rPr lang="en-US" dirty="0">
                <a:highlight>
                  <a:srgbClr val="000000"/>
                </a:highlight>
              </a:rPr>
              <a:t> </a:t>
            </a:r>
            <a:r>
              <a:rPr lang="en-US" dirty="0" err="1">
                <a:highlight>
                  <a:srgbClr val="000000"/>
                </a:highlight>
              </a:rPr>
              <a:t>comunes</a:t>
            </a:r>
            <a:endParaRPr lang="en-US" dirty="0">
              <a:highlight>
                <a:srgbClr val="000000"/>
              </a:highlight>
            </a:endParaRPr>
          </a:p>
        </p:txBody>
      </p:sp>
    </p:spTree>
    <p:extLst>
      <p:ext uri="{BB962C8B-B14F-4D97-AF65-F5344CB8AC3E}">
        <p14:creationId xmlns:p14="http://schemas.microsoft.com/office/powerpoint/2010/main" val="140597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589802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92501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8" name="Content Placeholder 7" descr="A group of people standing around a wrecked car&#10;&#10;Description automatically generated">
            <a:extLst>
              <a:ext uri="{FF2B5EF4-FFF2-40B4-BE49-F238E27FC236}">
                <a16:creationId xmlns:a16="http://schemas.microsoft.com/office/drawing/2014/main" id="{AF2B1B7E-6F88-2763-1384-6062F58333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10" name="Content Placeholder 9" descr="A car that has been crashed on the side of the road&#10;&#10;Description automatically generated">
            <a:extLst>
              <a:ext uri="{FF2B5EF4-FFF2-40B4-BE49-F238E27FC236}">
                <a16:creationId xmlns:a16="http://schemas.microsoft.com/office/drawing/2014/main" id="{A8779E08-9719-1108-0CB8-6D7366A89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4271" y="1715295"/>
            <a:ext cx="6047678" cy="3999270"/>
          </a:xfrm>
        </p:spPr>
      </p:pic>
    </p:spTree>
    <p:extLst>
      <p:ext uri="{BB962C8B-B14F-4D97-AF65-F5344CB8AC3E}">
        <p14:creationId xmlns:p14="http://schemas.microsoft.com/office/powerpoint/2010/main" val="307573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Define</a:t>
            </a:r>
            <a:br>
              <a:rPr lang="en-US" dirty="0"/>
            </a:br>
            <a:r>
              <a:rPr lang="en-US" dirty="0"/>
              <a:t>Synthetic Check: Human Image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83100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1274694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are the steps ?</a:t>
            </a:r>
          </a:p>
          <a:p>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536923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3200" dirty="0"/>
              <a:t>¿ ?</a:t>
            </a:r>
            <a:endParaRPr lang="en-US" sz="2400" dirty="0"/>
          </a:p>
          <a:p>
            <a:pPr marL="0" indent="0">
              <a:buNone/>
            </a:pPr>
            <a:endParaRPr lang="en-US" sz="32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4066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Logic and Context of the Scene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3164872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Context</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197224" y="2743200"/>
            <a:ext cx="5211483" cy="3613149"/>
          </a:xfrm>
        </p:spPr>
        <p:txBody>
          <a:bodyPr anchor="ctr">
            <a:normAutofit/>
          </a:bodyPr>
          <a:lstStyle/>
          <a:p>
            <a:pPr marL="514350" indent="-514350">
              <a:buFont typeface="+mj-lt"/>
              <a:buAutoNum type="arabicPeriod"/>
            </a:pPr>
            <a:r>
              <a:rPr lang="en-US" sz="2400" dirty="0" err="1"/>
              <a:t>Contexto</a:t>
            </a:r>
            <a:r>
              <a:rPr lang="en-US" sz="2400" dirty="0"/>
              <a:t> de la </a:t>
            </a:r>
            <a:r>
              <a:rPr lang="en-US" sz="2400" dirty="0" err="1"/>
              <a:t>escena</a:t>
            </a:r>
            <a:endParaRPr lang="en-US" sz="24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r="-2" b="10099"/>
          <a:stretch/>
        </p:blipFill>
        <p:spPr>
          <a:xfrm>
            <a:off x="6096000" y="1"/>
            <a:ext cx="6102825" cy="6858000"/>
          </a:xfrm>
          <a:prstGeom prst="rect">
            <a:avLst/>
          </a:prstGeom>
        </p:spPr>
      </p:pic>
    </p:spTree>
    <p:extLst>
      <p:ext uri="{BB962C8B-B14F-4D97-AF65-F5344CB8AC3E}">
        <p14:creationId xmlns:p14="http://schemas.microsoft.com/office/powerpoint/2010/main" val="2372031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Hands and Fingers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25658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Imagen Humana : Hands and Limbs</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86872" y="2743200"/>
            <a:ext cx="5121836" cy="3613149"/>
          </a:xfrm>
        </p:spPr>
        <p:txBody>
          <a:bodyPr anchor="ctr">
            <a:normAutofit/>
          </a:bodyPr>
          <a:lstStyle/>
          <a:p>
            <a:pPr marL="514350" indent="-514350">
              <a:buFont typeface="+mj-lt"/>
              <a:buAutoNum type="arabicPeriod"/>
            </a:pPr>
            <a:r>
              <a:rPr lang="en-US" sz="2400" dirty="0"/>
              <a:t>Manos y </a:t>
            </a:r>
            <a:r>
              <a:rPr lang="en-US" sz="2400" dirty="0" err="1"/>
              <a:t>extremidades</a:t>
            </a:r>
            <a:r>
              <a:rPr lang="en-US" sz="2400" dirty="0"/>
              <a:t> de personas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75377" r="72469" b="879"/>
          <a:stretch/>
        </p:blipFill>
        <p:spPr>
          <a:xfrm>
            <a:off x="6620138" y="194807"/>
            <a:ext cx="4354057" cy="6468386"/>
          </a:xfrm>
          <a:prstGeom prst="rect">
            <a:avLst/>
          </a:prstGeom>
        </p:spPr>
      </p:pic>
    </p:spTree>
    <p:extLst>
      <p:ext uri="{BB962C8B-B14F-4D97-AF65-F5344CB8AC3E}">
        <p14:creationId xmlns:p14="http://schemas.microsoft.com/office/powerpoint/2010/main" val="410047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Face</a:t>
            </a:r>
          </a:p>
          <a:p>
            <a:pPr lvl="1"/>
            <a:r>
              <a:rPr lang="en-US" sz="1600" dirty="0"/>
              <a:t>Pay attention to the cheeks and forehead</a:t>
            </a:r>
          </a:p>
          <a:p>
            <a:pPr lvl="1"/>
            <a:r>
              <a:rPr lang="en-US" sz="1600" dirty="0"/>
              <a:t>Pay attention to the eyes and eyebrows</a:t>
            </a:r>
          </a:p>
          <a:p>
            <a:pPr lvl="1"/>
            <a:r>
              <a:rPr lang="en-US" sz="1600" dirty="0"/>
              <a:t>Pay attention to the glasses</a:t>
            </a:r>
          </a:p>
          <a:p>
            <a:pPr lvl="1"/>
            <a:r>
              <a:rPr lang="en-US" sz="1600" dirty="0"/>
              <a:t>Pay attention to facial hair</a:t>
            </a:r>
          </a:p>
          <a:p>
            <a:pPr lvl="1"/>
            <a:r>
              <a:rPr lang="en-US" sz="1600" dirty="0"/>
              <a:t>Pay attention to facial moles</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1077532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Face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268941" y="2636196"/>
            <a:ext cx="5558117" cy="3720154"/>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cara</a:t>
            </a:r>
            <a:endParaRPr lang="en-US" sz="3200" dirty="0"/>
          </a:p>
          <a:p>
            <a:pPr lvl="1"/>
            <a:r>
              <a:rPr lang="en-US" dirty="0" err="1"/>
              <a:t>Presta</a:t>
            </a:r>
            <a:r>
              <a:rPr lang="en-US" dirty="0"/>
              <a:t> </a:t>
            </a:r>
            <a:r>
              <a:rPr lang="en-US" dirty="0" err="1"/>
              <a:t>atención</a:t>
            </a:r>
            <a:r>
              <a:rPr lang="en-US" dirty="0"/>
              <a:t> a las </a:t>
            </a:r>
            <a:r>
              <a:rPr lang="en-US" dirty="0" err="1"/>
              <a:t>mejillas</a:t>
            </a:r>
            <a:r>
              <a:rPr lang="en-US" dirty="0"/>
              <a:t> y la </a:t>
            </a:r>
            <a:r>
              <a:rPr lang="en-US" dirty="0" err="1"/>
              <a:t>frente</a:t>
            </a:r>
            <a:r>
              <a:rPr lang="en-US" dirty="0"/>
              <a:t>.</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ojos</a:t>
            </a:r>
            <a:r>
              <a:rPr lang="en-US" dirty="0"/>
              <a:t> y las </a:t>
            </a:r>
            <a:r>
              <a:rPr lang="en-US" dirty="0" err="1"/>
              <a:t>cejas</a:t>
            </a:r>
            <a:r>
              <a:rPr lang="en-US" dirty="0"/>
              <a:t>.</a:t>
            </a:r>
          </a:p>
          <a:p>
            <a:pPr lvl="1"/>
            <a:r>
              <a:rPr lang="en-US" dirty="0" err="1"/>
              <a:t>Presta</a:t>
            </a:r>
            <a:r>
              <a:rPr lang="en-US" dirty="0"/>
              <a:t> </a:t>
            </a:r>
            <a:r>
              <a:rPr lang="en-US" dirty="0" err="1"/>
              <a:t>atención</a:t>
            </a:r>
            <a:r>
              <a:rPr lang="en-US" dirty="0"/>
              <a:t> a las </a:t>
            </a:r>
            <a:r>
              <a:rPr lang="en-US" dirty="0" err="1"/>
              <a:t>gafas</a:t>
            </a:r>
            <a:r>
              <a:rPr lang="en-US" dirty="0"/>
              <a:t>.</a:t>
            </a:r>
          </a:p>
          <a:p>
            <a:pPr lvl="1"/>
            <a:r>
              <a:rPr lang="en-US" dirty="0" err="1"/>
              <a:t>Presta</a:t>
            </a:r>
            <a:r>
              <a:rPr lang="en-US" dirty="0"/>
              <a:t> </a:t>
            </a:r>
            <a:r>
              <a:rPr lang="en-US" dirty="0" err="1"/>
              <a:t>atención</a:t>
            </a:r>
            <a:r>
              <a:rPr lang="en-US" dirty="0"/>
              <a:t> al </a:t>
            </a:r>
            <a:r>
              <a:rPr lang="en-US" dirty="0" err="1"/>
              <a:t>vello</a:t>
            </a:r>
            <a:r>
              <a:rPr lang="en-US" dirty="0"/>
              <a:t> facial</a:t>
            </a:r>
          </a:p>
          <a:p>
            <a:pPr lvl="1"/>
            <a:r>
              <a:rPr lang="en-US" dirty="0" err="1"/>
              <a:t>Presta</a:t>
            </a:r>
            <a:r>
              <a:rPr lang="en-US" dirty="0"/>
              <a:t> </a:t>
            </a:r>
            <a:r>
              <a:rPr lang="en-US" dirty="0" err="1"/>
              <a:t>atención</a:t>
            </a:r>
            <a:r>
              <a:rPr lang="en-US" dirty="0"/>
              <a:t> a </a:t>
            </a:r>
            <a:r>
              <a:rPr lang="en-US" dirty="0" err="1"/>
              <a:t>los</a:t>
            </a:r>
            <a:r>
              <a:rPr lang="en-US" dirty="0"/>
              <a:t> </a:t>
            </a:r>
            <a:r>
              <a:rPr lang="en-US" dirty="0" err="1"/>
              <a:t>lunares</a:t>
            </a:r>
            <a:r>
              <a:rPr lang="en-US" dirty="0"/>
              <a:t> </a:t>
            </a:r>
            <a:r>
              <a:rPr lang="en-US" dirty="0" err="1"/>
              <a:t>faciales</a:t>
            </a:r>
            <a:r>
              <a:rPr lang="en-US"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3232" t="3594" r="36790" b="72662"/>
          <a:stretch/>
        </p:blipFill>
        <p:spPr>
          <a:xfrm>
            <a:off x="6620138" y="194807"/>
            <a:ext cx="4354057" cy="6468386"/>
          </a:xfrm>
          <a:prstGeom prst="rect">
            <a:avLst/>
          </a:prstGeom>
        </p:spPr>
      </p:pic>
    </p:spTree>
    <p:extLst>
      <p:ext uri="{BB962C8B-B14F-4D97-AF65-F5344CB8AC3E}">
        <p14:creationId xmlns:p14="http://schemas.microsoft.com/office/powerpoint/2010/main" val="365913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Which is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2208266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Pay attention to the clothes</a:t>
            </a:r>
          </a:p>
          <a:p>
            <a:pPr lvl="1"/>
            <a:r>
              <a:rPr lang="en-US" sz="1600" dirty="0"/>
              <a:t>Warped Items</a:t>
            </a:r>
          </a:p>
          <a:p>
            <a:pPr lvl="1"/>
            <a:r>
              <a:rPr lang="en-US" sz="1600" dirty="0"/>
              <a:t>Missing and Extra items</a:t>
            </a:r>
          </a:p>
          <a:p>
            <a:pPr lvl="1"/>
            <a:r>
              <a:rPr lang="en-US" sz="1600" dirty="0"/>
              <a:t>Perspective and Geometry</a:t>
            </a:r>
          </a:p>
          <a:p>
            <a:pPr lvl="1"/>
            <a:r>
              <a:rPr lang="en-US" sz="1600" dirty="0"/>
              <a:t>Repetition in Detail</a:t>
            </a:r>
          </a:p>
          <a:p>
            <a:pPr lvl="1"/>
            <a:r>
              <a:rPr lang="en-US" sz="1600" dirty="0"/>
              <a:t>Material Texture</a:t>
            </a:r>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865848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a:bodyPr>
          <a:lstStyle/>
          <a:p>
            <a:r>
              <a:rPr lang="en-US" sz="4000" dirty="0"/>
              <a:t>Human Images: Clothing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322730" y="2743200"/>
            <a:ext cx="5085978" cy="3613149"/>
          </a:xfrm>
        </p:spPr>
        <p:txBody>
          <a:bodyPr anchor="ctr">
            <a:normAutofit/>
          </a:bodyPr>
          <a:lstStyle/>
          <a:p>
            <a:r>
              <a:rPr lang="en-US" sz="3200" dirty="0" err="1"/>
              <a:t>Presta</a:t>
            </a:r>
            <a:r>
              <a:rPr lang="en-US" sz="3200" dirty="0"/>
              <a:t> </a:t>
            </a:r>
            <a:r>
              <a:rPr lang="en-US" sz="3200" dirty="0" err="1"/>
              <a:t>atención</a:t>
            </a:r>
            <a:r>
              <a:rPr lang="en-US" sz="3200" dirty="0"/>
              <a:t> a la </a:t>
            </a:r>
            <a:r>
              <a:rPr lang="en-US" sz="3200" dirty="0" err="1"/>
              <a:t>ropa</a:t>
            </a:r>
            <a:r>
              <a:rPr lang="en-US" sz="3200" dirty="0"/>
              <a:t>.</a:t>
            </a:r>
          </a:p>
          <a:p>
            <a:pPr lvl="1"/>
            <a:r>
              <a:rPr lang="en-US" dirty="0" err="1"/>
              <a:t>Artículos</a:t>
            </a:r>
            <a:r>
              <a:rPr lang="en-US" dirty="0"/>
              <a:t> </a:t>
            </a:r>
            <a:r>
              <a:rPr lang="en-US" dirty="0" err="1"/>
              <a:t>deformados</a:t>
            </a:r>
            <a:endParaRPr lang="en-US" dirty="0"/>
          </a:p>
          <a:p>
            <a:pPr lvl="1"/>
            <a:r>
              <a:rPr lang="en-US" dirty="0" err="1"/>
              <a:t>Artículos</a:t>
            </a:r>
            <a:r>
              <a:rPr lang="en-US" dirty="0"/>
              <a:t> </a:t>
            </a:r>
            <a:r>
              <a:rPr lang="en-US" dirty="0" err="1"/>
              <a:t>faltantes</a:t>
            </a:r>
            <a:r>
              <a:rPr lang="en-US" dirty="0"/>
              <a:t> y </a:t>
            </a:r>
            <a:r>
              <a:rPr lang="en-US" dirty="0" err="1"/>
              <a:t>adicionales</a:t>
            </a:r>
            <a:endParaRPr lang="en-US" dirty="0"/>
          </a:p>
          <a:p>
            <a:pPr lvl="1"/>
            <a:r>
              <a:rPr lang="en-US" dirty="0" err="1"/>
              <a:t>Perspectiva</a:t>
            </a:r>
            <a:r>
              <a:rPr lang="en-US" dirty="0"/>
              <a:t> y </a:t>
            </a:r>
            <a:r>
              <a:rPr lang="en-US" dirty="0" err="1"/>
              <a:t>Geometría</a:t>
            </a:r>
            <a:endParaRPr lang="en-US" dirty="0"/>
          </a:p>
          <a:p>
            <a:pPr lvl="1"/>
            <a:r>
              <a:rPr lang="en-US" dirty="0" err="1"/>
              <a:t>Repetición</a:t>
            </a:r>
            <a:r>
              <a:rPr lang="en-US" dirty="0"/>
              <a:t> </a:t>
            </a:r>
            <a:r>
              <a:rPr lang="en-US" dirty="0" err="1"/>
              <a:t>en</a:t>
            </a:r>
            <a:r>
              <a:rPr lang="en-US" dirty="0"/>
              <a:t> </a:t>
            </a:r>
            <a:r>
              <a:rPr lang="en-US" dirty="0" err="1"/>
              <a:t>detalle</a:t>
            </a:r>
            <a:endParaRPr lang="en-US" dirty="0"/>
          </a:p>
          <a:p>
            <a:pPr lvl="1"/>
            <a:r>
              <a:rPr lang="en-US" dirty="0"/>
              <a:t>Textura del material</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2588" t="46519" r="37434" b="29737"/>
          <a:stretch/>
        </p:blipFill>
        <p:spPr>
          <a:xfrm>
            <a:off x="6620138" y="194807"/>
            <a:ext cx="4354057" cy="6468386"/>
          </a:xfrm>
          <a:prstGeom prst="rect">
            <a:avLst/>
          </a:prstGeom>
        </p:spPr>
      </p:pic>
    </p:spTree>
    <p:extLst>
      <p:ext uri="{BB962C8B-B14F-4D97-AF65-F5344CB8AC3E}">
        <p14:creationId xmlns:p14="http://schemas.microsoft.com/office/powerpoint/2010/main" val="314348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276849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Hands and limbs of people</a:t>
            </a:r>
          </a:p>
          <a:p>
            <a:pPr marL="514350" indent="-514350">
              <a:buFont typeface="+mj-lt"/>
              <a:buAutoNum type="arabicPeriod"/>
            </a:pPr>
            <a:r>
              <a:rPr lang="en-US" dirty="0">
                <a:highlight>
                  <a:srgbClr val="000000"/>
                </a:highlight>
              </a:rPr>
              <a:t>Face and facial features</a:t>
            </a:r>
          </a:p>
          <a:p>
            <a:pPr marL="514350" indent="-514350">
              <a:buFont typeface="+mj-lt"/>
              <a:buAutoNum type="arabicPeriod"/>
            </a:pPr>
            <a:r>
              <a:rPr lang="en-US" dirty="0">
                <a:highlight>
                  <a:srgbClr val="000000"/>
                </a:highlight>
              </a:rPr>
              <a:t>Clothes and items</a:t>
            </a:r>
          </a:p>
        </p:txBody>
      </p:sp>
    </p:spTree>
    <p:extLst>
      <p:ext uri="{BB962C8B-B14F-4D97-AF65-F5344CB8AC3E}">
        <p14:creationId xmlns:p14="http://schemas.microsoft.com/office/powerpoint/2010/main" val="688280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Human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Hands and limbs of people</a:t>
            </a:r>
          </a:p>
          <a:p>
            <a:pPr marL="514350" indent="-514350">
              <a:buFont typeface="+mj-lt"/>
              <a:buAutoNum type="arabicPeriod"/>
            </a:pPr>
            <a:r>
              <a:rPr lang="en-US" dirty="0"/>
              <a:t>Face and facial features</a:t>
            </a:r>
          </a:p>
          <a:p>
            <a:pPr marL="514350" indent="-514350">
              <a:buFont typeface="+mj-lt"/>
              <a:buAutoNum type="arabicPeriod"/>
            </a:pPr>
            <a:r>
              <a:rPr lang="en-US" dirty="0"/>
              <a:t>Clothes and items</a:t>
            </a:r>
          </a:p>
        </p:txBody>
      </p:sp>
    </p:spTree>
    <p:extLst>
      <p:ext uri="{BB962C8B-B14F-4D97-AF65-F5344CB8AC3E}">
        <p14:creationId xmlns:p14="http://schemas.microsoft.com/office/powerpoint/2010/main" val="1956715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Imagen Humana</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a:t>Manos y </a:t>
            </a:r>
            <a:r>
              <a:rPr lang="en-US" dirty="0" err="1"/>
              <a:t>extremidades</a:t>
            </a:r>
            <a:r>
              <a:rPr lang="en-US" dirty="0"/>
              <a:t> de personas</a:t>
            </a:r>
          </a:p>
          <a:p>
            <a:pPr marL="514350" indent="-514350">
              <a:buFont typeface="+mj-lt"/>
              <a:buAutoNum type="arabicPeriod"/>
            </a:pPr>
            <a:r>
              <a:rPr lang="en-US" dirty="0"/>
              <a:t>Rostro y </a:t>
            </a:r>
            <a:r>
              <a:rPr lang="en-US" dirty="0" err="1"/>
              <a:t>rasgos</a:t>
            </a:r>
            <a:r>
              <a:rPr lang="en-US" dirty="0"/>
              <a:t> </a:t>
            </a:r>
            <a:r>
              <a:rPr lang="en-US" dirty="0" err="1"/>
              <a:t>faciales</a:t>
            </a:r>
            <a:r>
              <a:rPr lang="en-US" dirty="0"/>
              <a:t>.</a:t>
            </a:r>
          </a:p>
          <a:p>
            <a:pPr marL="514350" indent="-514350">
              <a:buFont typeface="+mj-lt"/>
              <a:buAutoNum type="arabicPeriod"/>
            </a:pPr>
            <a:r>
              <a:rPr lang="en-US" dirty="0" err="1"/>
              <a:t>Ropa</a:t>
            </a:r>
            <a:r>
              <a:rPr lang="en-US" dirty="0"/>
              <a:t> y </a:t>
            </a:r>
            <a:r>
              <a:rPr lang="en-US" dirty="0" err="1"/>
              <a:t>artículos</a:t>
            </a:r>
            <a:endParaRPr lang="en-US" dirty="0"/>
          </a:p>
        </p:txBody>
      </p:sp>
    </p:spTree>
    <p:extLst>
      <p:ext uri="{BB962C8B-B14F-4D97-AF65-F5344CB8AC3E}">
        <p14:creationId xmlns:p14="http://schemas.microsoft.com/office/powerpoint/2010/main" val="266421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258703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spTree>
    <p:extLst>
      <p:ext uri="{BB962C8B-B14F-4D97-AF65-F5344CB8AC3E}">
        <p14:creationId xmlns:p14="http://schemas.microsoft.com/office/powerpoint/2010/main" val="1699417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cxnSp>
        <p:nvCxnSpPr>
          <p:cNvPr id="4" name="Straight Arrow Connector 3">
            <a:extLst>
              <a:ext uri="{FF2B5EF4-FFF2-40B4-BE49-F238E27FC236}">
                <a16:creationId xmlns:a16="http://schemas.microsoft.com/office/drawing/2014/main" id="{F67FEF3D-DF23-C55B-7396-9F3F069CF572}"/>
              </a:ext>
            </a:extLst>
          </p:cNvPr>
          <p:cNvCxnSpPr>
            <a:cxnSpLocks/>
          </p:cNvCxnSpPr>
          <p:nvPr/>
        </p:nvCxnSpPr>
        <p:spPr>
          <a:xfrm flipH="1">
            <a:off x="6248400" y="457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E336AF09-8A79-3BE6-37BE-FB02CBA7FC00}"/>
              </a:ext>
            </a:extLst>
          </p:cNvPr>
          <p:cNvCxnSpPr>
            <a:cxnSpLocks/>
          </p:cNvCxnSpPr>
          <p:nvPr/>
        </p:nvCxnSpPr>
        <p:spPr>
          <a:xfrm flipH="1">
            <a:off x="10137992" y="2285999"/>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0380B62C-883F-E92C-6EF1-739B5AC53F5E}"/>
              </a:ext>
            </a:extLst>
          </p:cNvPr>
          <p:cNvCxnSpPr>
            <a:cxnSpLocks/>
          </p:cNvCxnSpPr>
          <p:nvPr/>
        </p:nvCxnSpPr>
        <p:spPr>
          <a:xfrm flipH="1">
            <a:off x="8194146" y="2743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7A0A8E59-6C51-77B0-0F47-E263177B3D9E}"/>
              </a:ext>
            </a:extLst>
          </p:cNvPr>
          <p:cNvCxnSpPr>
            <a:cxnSpLocks/>
          </p:cNvCxnSpPr>
          <p:nvPr/>
        </p:nvCxnSpPr>
        <p:spPr>
          <a:xfrm>
            <a:off x="10706028" y="3131125"/>
            <a:ext cx="239736" cy="76200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40063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52" r="289"/>
          <a:stretch/>
        </p:blipFill>
        <p:spPr>
          <a:xfrm>
            <a:off x="5540188" y="194807"/>
            <a:ext cx="6472518" cy="6468386"/>
          </a:xfrm>
          <a:prstGeom prst="rect">
            <a:avLst/>
          </a:prstGeom>
        </p:spPr>
      </p:pic>
      <p:cxnSp>
        <p:nvCxnSpPr>
          <p:cNvPr id="4" name="Straight Arrow Connector 3">
            <a:extLst>
              <a:ext uri="{FF2B5EF4-FFF2-40B4-BE49-F238E27FC236}">
                <a16:creationId xmlns:a16="http://schemas.microsoft.com/office/drawing/2014/main" id="{F67FEF3D-DF23-C55B-7396-9F3F069CF572}"/>
              </a:ext>
            </a:extLst>
          </p:cNvPr>
          <p:cNvCxnSpPr>
            <a:cxnSpLocks/>
          </p:cNvCxnSpPr>
          <p:nvPr/>
        </p:nvCxnSpPr>
        <p:spPr>
          <a:xfrm flipH="1">
            <a:off x="6248400" y="457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E336AF09-8A79-3BE6-37BE-FB02CBA7FC00}"/>
              </a:ext>
            </a:extLst>
          </p:cNvPr>
          <p:cNvCxnSpPr>
            <a:cxnSpLocks/>
          </p:cNvCxnSpPr>
          <p:nvPr/>
        </p:nvCxnSpPr>
        <p:spPr>
          <a:xfrm flipH="1">
            <a:off x="10137992" y="2285999"/>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0380B62C-883F-E92C-6EF1-739B5AC53F5E}"/>
              </a:ext>
            </a:extLst>
          </p:cNvPr>
          <p:cNvCxnSpPr>
            <a:cxnSpLocks/>
          </p:cNvCxnSpPr>
          <p:nvPr/>
        </p:nvCxnSpPr>
        <p:spPr>
          <a:xfrm flipH="1">
            <a:off x="8194146" y="2743200"/>
            <a:ext cx="1136073" cy="84512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7A0A8E59-6C51-77B0-0F47-E263177B3D9E}"/>
              </a:ext>
            </a:extLst>
          </p:cNvPr>
          <p:cNvCxnSpPr>
            <a:cxnSpLocks/>
          </p:cNvCxnSpPr>
          <p:nvPr/>
        </p:nvCxnSpPr>
        <p:spPr>
          <a:xfrm>
            <a:off x="10706028" y="3131125"/>
            <a:ext cx="239736" cy="76200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49693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03B8CE-F3D5-4D69-D31B-4CA6495E59F0}"/>
              </a:ext>
            </a:extLst>
          </p:cNvPr>
          <p:cNvSpPr>
            <a:spLocks noGrp="1"/>
          </p:cNvSpPr>
          <p:nvPr>
            <p:ph type="title"/>
          </p:nvPr>
        </p:nvSpPr>
        <p:spPr/>
        <p:txBody>
          <a:bodyPr/>
          <a:lstStyle/>
          <a:p>
            <a:r>
              <a:rPr lang="en-US" dirty="0"/>
              <a:t>¿</a:t>
            </a:r>
            <a:r>
              <a:rPr lang="en-US" dirty="0" err="1"/>
              <a:t>Cual</a:t>
            </a:r>
            <a:r>
              <a:rPr lang="en-US" dirty="0"/>
              <a:t> es real?</a:t>
            </a:r>
          </a:p>
        </p:txBody>
      </p:sp>
      <p:pic>
        <p:nvPicPr>
          <p:cNvPr id="3" name="Content Placeholder 2" descr="A flamingo standing on sand&#10;&#10;Description automatically generated">
            <a:extLst>
              <a:ext uri="{FF2B5EF4-FFF2-40B4-BE49-F238E27FC236}">
                <a16:creationId xmlns:a16="http://schemas.microsoft.com/office/drawing/2014/main" id="{BDDB3109-DA5B-97F7-5260-7AD2DF2E8A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15294"/>
            <a:ext cx="6019800" cy="4013200"/>
          </a:xfrm>
        </p:spPr>
      </p:pic>
      <p:pic>
        <p:nvPicPr>
          <p:cNvPr id="8" name="Content Placeholder 7" descr="A group of people in a crowd&#10;&#10;Description automatically generated">
            <a:extLst>
              <a:ext uri="{FF2B5EF4-FFF2-40B4-BE49-F238E27FC236}">
                <a16:creationId xmlns:a16="http://schemas.microsoft.com/office/drawing/2014/main" id="{97AAE57D-D5A1-AA45-10B0-2E6B8913C9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750758"/>
            <a:ext cx="6019800" cy="3950942"/>
          </a:xfrm>
        </p:spPr>
      </p:pic>
    </p:spTree>
    <p:extLst>
      <p:ext uri="{BB962C8B-B14F-4D97-AF65-F5344CB8AC3E}">
        <p14:creationId xmlns:p14="http://schemas.microsoft.com/office/powerpoint/2010/main" val="4039452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a:t>Human Images: Check On Learning</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000" dirty="0"/>
              <a:t>What do you notice?</a:t>
            </a:r>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84910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761803" y="350196"/>
            <a:ext cx="4646904" cy="1624520"/>
          </a:xfrm>
        </p:spPr>
        <p:txBody>
          <a:bodyPr anchor="ctr">
            <a:normAutofit fontScale="90000"/>
          </a:bodyPr>
          <a:lstStyle/>
          <a:p>
            <a:r>
              <a:rPr lang="en-US" sz="4000" dirty="0" err="1"/>
              <a:t>Proceso</a:t>
            </a:r>
            <a:r>
              <a:rPr lang="en-US" sz="4000" dirty="0"/>
              <a:t> de </a:t>
            </a:r>
            <a:r>
              <a:rPr lang="en-US" sz="4000" dirty="0" err="1"/>
              <a:t>detección</a:t>
            </a:r>
            <a:r>
              <a:rPr lang="en-US" sz="4000" dirty="0"/>
              <a:t> </a:t>
            </a:r>
            <a:r>
              <a:rPr lang="en-US" sz="4000" dirty="0" err="1"/>
              <a:t>sintética</a:t>
            </a:r>
            <a:r>
              <a:rPr lang="en-US" sz="4000" dirty="0"/>
              <a:t>: Imagen Humana: </a:t>
            </a:r>
            <a:r>
              <a:rPr lang="en-US" sz="4000" dirty="0" err="1"/>
              <a:t>Practica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761802" y="2743200"/>
            <a:ext cx="4646905" cy="3613149"/>
          </a:xfrm>
        </p:spPr>
        <p:txBody>
          <a:bodyPr anchor="ctr">
            <a:normAutofit/>
          </a:bodyPr>
          <a:lstStyle/>
          <a:p>
            <a:r>
              <a:rPr lang="en-US" sz="2400" dirty="0"/>
              <a:t>¿</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a:blip r:embed="rId3">
            <a:extLst>
              <a:ext uri="{28A0092B-C50C-407E-A947-70E740481C1C}">
                <a14:useLocalDpi xmlns:a14="http://schemas.microsoft.com/office/drawing/2010/main" val="0"/>
              </a:ext>
            </a:extLst>
          </a:blip>
          <a:srcRect l="10999" r="10999"/>
          <a:stretch/>
        </p:blipFill>
        <p:spPr>
          <a:xfrm>
            <a:off x="5540188" y="194807"/>
            <a:ext cx="6472518" cy="6468386"/>
          </a:xfrm>
          <a:prstGeom prst="rect">
            <a:avLst/>
          </a:prstGeom>
        </p:spPr>
      </p:pic>
    </p:spTree>
    <p:extLst>
      <p:ext uri="{BB962C8B-B14F-4D97-AF65-F5344CB8AC3E}">
        <p14:creationId xmlns:p14="http://schemas.microsoft.com/office/powerpoint/2010/main" val="207191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46" t="2877" r="3985" b="8266"/>
          <a:stretch/>
        </p:blipFill>
        <p:spPr>
          <a:xfrm>
            <a:off x="0" y="0"/>
            <a:ext cx="12207503" cy="6858000"/>
          </a:xfrm>
          <a:prstGeom prst="rect">
            <a:avLst/>
          </a:prstGeom>
        </p:spPr>
      </p:pic>
    </p:spTree>
    <p:extLst>
      <p:ext uri="{BB962C8B-B14F-4D97-AF65-F5344CB8AC3E}">
        <p14:creationId xmlns:p14="http://schemas.microsoft.com/office/powerpoint/2010/main" val="59295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661559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2701955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What do you notice?</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425499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0" y="2331339"/>
            <a:ext cx="4646905" cy="3613149"/>
          </a:xfrm>
        </p:spPr>
        <p:txBody>
          <a:bodyPr anchor="ctr">
            <a:normAutofit/>
          </a:bodyPr>
          <a:lstStyle/>
          <a:p>
            <a:r>
              <a:rPr lang="en-US" sz="2400" dirty="0"/>
              <a:t>¿ </a:t>
            </a:r>
            <a:r>
              <a:rPr lang="en-US" sz="2400" dirty="0" err="1"/>
              <a:t>Qué</a:t>
            </a:r>
            <a:r>
              <a:rPr lang="en-US" sz="2400" dirty="0"/>
              <a:t> </a:t>
            </a:r>
            <a:r>
              <a:rPr lang="en-US" sz="2400" dirty="0" err="1"/>
              <a:t>Percibes</a:t>
            </a:r>
            <a:r>
              <a:rPr lang="en-US" sz="2400" dirty="0"/>
              <a:t>?</a:t>
            </a:r>
            <a:endParaRPr lang="en-US" sz="18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5571" r="3349"/>
          <a:stretch/>
        </p:blipFill>
        <p:spPr>
          <a:xfrm>
            <a:off x="4261224" y="285399"/>
            <a:ext cx="7930774" cy="6468386"/>
          </a:xfrm>
          <a:prstGeom prst="rect">
            <a:avLst/>
          </a:prstGeom>
        </p:spPr>
      </p:pic>
    </p:spTree>
    <p:extLst>
      <p:ext uri="{BB962C8B-B14F-4D97-AF65-F5344CB8AC3E}">
        <p14:creationId xmlns:p14="http://schemas.microsoft.com/office/powerpoint/2010/main" val="1254046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75652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40978" t="18980" r="-551" b="58017"/>
          <a:stretch/>
        </p:blipFill>
        <p:spPr>
          <a:xfrm>
            <a:off x="2294965" y="4330761"/>
            <a:ext cx="9897035" cy="2527240"/>
          </a:xfrm>
          <a:prstGeom prst="rect">
            <a:avLst/>
          </a:prstGeom>
        </p:spPr>
      </p:pic>
      <p:pic>
        <p:nvPicPr>
          <p:cNvPr id="3" name="Content Placeholder 4">
            <a:extLst>
              <a:ext uri="{FF2B5EF4-FFF2-40B4-BE49-F238E27FC236}">
                <a16:creationId xmlns:a16="http://schemas.microsoft.com/office/drawing/2014/main" id="{8E76A252-1B87-39A0-9839-A8DDF864C9E8}"/>
              </a:ext>
            </a:extLst>
          </p:cNvPr>
          <p:cNvPicPr>
            <a:picLocks noChangeAspect="1"/>
          </p:cNvPicPr>
          <p:nvPr/>
        </p:nvPicPr>
        <p:blipFill rotWithShape="1">
          <a:blip r:embed="rId3">
            <a:extLst>
              <a:ext uri="{28A0092B-C50C-407E-A947-70E740481C1C}">
                <a14:useLocalDpi xmlns:a14="http://schemas.microsoft.com/office/drawing/2010/main" val="0"/>
              </a:ext>
            </a:extLst>
          </a:blip>
          <a:srcRect l="70744" t="35299" r="1284" b="45255"/>
          <a:stretch/>
        </p:blipFill>
        <p:spPr>
          <a:xfrm>
            <a:off x="6914381" y="1292607"/>
            <a:ext cx="4646905" cy="2136393"/>
          </a:xfrm>
          <a:prstGeom prst="rect">
            <a:avLst/>
          </a:prstGeom>
        </p:spPr>
      </p:pic>
    </p:spTree>
    <p:extLst>
      <p:ext uri="{BB962C8B-B14F-4D97-AF65-F5344CB8AC3E}">
        <p14:creationId xmlns:p14="http://schemas.microsoft.com/office/powerpoint/2010/main" val="19353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r>
              <a:rPr lang="en-US" sz="2000" dirty="0"/>
              <a:t>Perspective and Geometry</a:t>
            </a:r>
          </a:p>
          <a:p>
            <a:pPr marL="514350" indent="-514350">
              <a:buFont typeface="+mj-lt"/>
              <a:buAutoNum type="arabicPeriod"/>
            </a:pPr>
            <a:r>
              <a:rPr lang="en-US" sz="2000" dirty="0"/>
              <a:t>Repetition in Detail</a:t>
            </a:r>
          </a:p>
          <a:p>
            <a:pPr marL="514350" indent="-514350">
              <a:buFont typeface="+mj-lt"/>
              <a:buAutoNum type="arabicPeriod"/>
            </a:pPr>
            <a:r>
              <a:rPr lang="en-US" sz="2000" dirty="0"/>
              <a:t>Nonsensical Object Placement</a:t>
            </a:r>
          </a:p>
          <a:p>
            <a:pPr marL="514350" indent="-514350">
              <a:buFont typeface="+mj-lt"/>
              <a:buAutoNum type="arabicPeriod"/>
            </a:pPr>
            <a:r>
              <a:rPr lang="en-US" sz="2000" dirty="0"/>
              <a:t>Anomalies in Common Patterns</a:t>
            </a:r>
          </a:p>
          <a:p>
            <a:pPr marL="514350" indent="-514350">
              <a:buFont typeface="+mj-lt"/>
              <a:buAutoNum type="arabicPeriod"/>
            </a:pPr>
            <a:endParaRPr lang="en-US" sz="2000" dirty="0"/>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211549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3622960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514350" indent="-514350">
              <a:buFont typeface="+mj-lt"/>
              <a:buAutoNum type="arabicPeriod"/>
            </a:pPr>
            <a:r>
              <a:rPr lang="en-US" sz="2000" dirty="0" err="1"/>
              <a:t>Perspectiva</a:t>
            </a:r>
            <a:r>
              <a:rPr lang="en-US" sz="2000" dirty="0"/>
              <a:t> y </a:t>
            </a:r>
            <a:r>
              <a:rPr lang="en-US" sz="2000" dirty="0" err="1"/>
              <a:t>Geometría</a:t>
            </a:r>
            <a:endParaRPr lang="en-US" sz="2000" dirty="0"/>
          </a:p>
          <a:p>
            <a:pPr marL="514350" indent="-514350">
              <a:buFont typeface="+mj-lt"/>
              <a:buAutoNum type="arabicPeriod"/>
            </a:pPr>
            <a:r>
              <a:rPr lang="en-US" sz="2000" dirty="0" err="1"/>
              <a:t>Repetición</a:t>
            </a:r>
            <a:r>
              <a:rPr lang="en-US" sz="2000" dirty="0"/>
              <a:t> </a:t>
            </a:r>
            <a:r>
              <a:rPr lang="en-US" sz="2000" dirty="0" err="1"/>
              <a:t>en</a:t>
            </a:r>
            <a:r>
              <a:rPr lang="en-US" sz="2000" dirty="0"/>
              <a:t> </a:t>
            </a:r>
            <a:r>
              <a:rPr lang="en-US" sz="2000" dirty="0" err="1"/>
              <a:t>detalle</a:t>
            </a:r>
            <a:endParaRPr lang="en-US" sz="2000" dirty="0"/>
          </a:p>
          <a:p>
            <a:pPr marL="514350" indent="-514350">
              <a:buFont typeface="+mj-lt"/>
              <a:buAutoNum type="arabicPeriod"/>
            </a:pPr>
            <a:r>
              <a:rPr lang="en-US" sz="2000" dirty="0" err="1"/>
              <a:t>Colocación</a:t>
            </a:r>
            <a:r>
              <a:rPr lang="en-US" sz="2000" dirty="0"/>
              <a:t> de </a:t>
            </a:r>
            <a:r>
              <a:rPr lang="en-US" sz="2000" dirty="0" err="1"/>
              <a:t>objetos</a:t>
            </a:r>
            <a:r>
              <a:rPr lang="en-US" sz="2000" dirty="0"/>
              <a:t> sin </a:t>
            </a:r>
            <a:r>
              <a:rPr lang="en-US" sz="2000" dirty="0" err="1"/>
              <a:t>sentido</a:t>
            </a:r>
            <a:endParaRPr lang="en-US" sz="2000" dirty="0"/>
          </a:p>
          <a:p>
            <a:pPr marL="514350" indent="-514350">
              <a:buFont typeface="+mj-lt"/>
              <a:buAutoNum type="arabicPeriod"/>
            </a:pPr>
            <a:r>
              <a:rPr lang="en-US" sz="2000" dirty="0" err="1"/>
              <a:t>Anomalías</a:t>
            </a:r>
            <a:r>
              <a:rPr lang="en-US" sz="2000" dirty="0"/>
              <a:t> </a:t>
            </a:r>
            <a:r>
              <a:rPr lang="en-US" sz="2000" dirty="0" err="1"/>
              <a:t>en</a:t>
            </a:r>
            <a:r>
              <a:rPr lang="en-US" sz="2000" dirty="0"/>
              <a:t> </a:t>
            </a:r>
            <a:r>
              <a:rPr lang="en-US" sz="2000" dirty="0" err="1"/>
              <a:t>patrones</a:t>
            </a:r>
            <a:r>
              <a:rPr lang="en-US" sz="2000" dirty="0"/>
              <a:t> communes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37078" t="7389" r="3349" b="69608"/>
          <a:stretch/>
        </p:blipFill>
        <p:spPr>
          <a:xfrm>
            <a:off x="2330965" y="4339953"/>
            <a:ext cx="9861035" cy="2518047"/>
          </a:xfrm>
          <a:prstGeom prst="rect">
            <a:avLst/>
          </a:prstGeom>
        </p:spPr>
      </p:pic>
    </p:spTree>
    <p:extLst>
      <p:ext uri="{BB962C8B-B14F-4D97-AF65-F5344CB8AC3E}">
        <p14:creationId xmlns:p14="http://schemas.microsoft.com/office/powerpoint/2010/main" val="153392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Structure Image</a:t>
            </a:r>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a:t>Structural Consistency</a:t>
            </a:r>
          </a:p>
          <a:p>
            <a:pPr marL="514350" indent="-514350">
              <a:buFont typeface="+mj-lt"/>
              <a:buAutoNum type="arabicPeriod"/>
            </a:pP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321980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a:xfrm>
            <a:off x="0" y="330739"/>
            <a:ext cx="4646904" cy="1624520"/>
          </a:xfrm>
        </p:spPr>
        <p:txBody>
          <a:bodyPr anchor="ctr">
            <a:normAutofit/>
          </a:bodyPr>
          <a:lstStyle/>
          <a:p>
            <a:r>
              <a:rPr lang="en-US" sz="4000" dirty="0"/>
              <a:t>Imagen de </a:t>
            </a:r>
            <a:r>
              <a:rPr lang="en-US" sz="4000" dirty="0" err="1"/>
              <a:t>una</a:t>
            </a:r>
            <a:r>
              <a:rPr lang="en-US" sz="4000" dirty="0"/>
              <a:t> </a:t>
            </a:r>
            <a:r>
              <a:rPr lang="en-US" sz="4000" dirty="0" err="1"/>
              <a:t>escena</a:t>
            </a:r>
            <a:endParaRPr lang="en-US" sz="4000" dirty="0"/>
          </a:p>
        </p:txBody>
      </p:sp>
      <p:sp>
        <p:nvSpPr>
          <p:cNvPr id="9" name="Content Placeholder 8">
            <a:extLst>
              <a:ext uri="{FF2B5EF4-FFF2-40B4-BE49-F238E27FC236}">
                <a16:creationId xmlns:a16="http://schemas.microsoft.com/office/drawing/2014/main" id="{54D6BD91-6E6B-84CD-B662-B7D735C44024}"/>
              </a:ext>
            </a:extLst>
          </p:cNvPr>
          <p:cNvSpPr>
            <a:spLocks noGrp="1"/>
          </p:cNvSpPr>
          <p:nvPr>
            <p:ph idx="1"/>
          </p:nvPr>
        </p:nvSpPr>
        <p:spPr>
          <a:xfrm>
            <a:off x="46417" y="2351324"/>
            <a:ext cx="4646905" cy="3613149"/>
          </a:xfrm>
        </p:spPr>
        <p:txBody>
          <a:bodyPr anchor="ctr">
            <a:normAutofit/>
          </a:bodyPr>
          <a:lstStyle/>
          <a:p>
            <a:pPr marL="514350" indent="-514350">
              <a:buFont typeface="+mj-lt"/>
              <a:buAutoNum type="arabicPeriod"/>
            </a:pPr>
            <a:r>
              <a:rPr lang="en-US" sz="2000" dirty="0" err="1"/>
              <a:t>Consistencia</a:t>
            </a:r>
            <a:r>
              <a:rPr lang="en-US" sz="2000" dirty="0"/>
              <a:t> </a:t>
            </a:r>
            <a:r>
              <a:rPr lang="en-US" sz="2000" dirty="0" err="1"/>
              <a:t>estructural</a:t>
            </a:r>
            <a:endParaRPr lang="en-US" sz="2000" dirty="0"/>
          </a:p>
          <a:p>
            <a:pPr marL="0" indent="0">
              <a:buNone/>
            </a:pPr>
            <a:endParaRPr lang="en-US" sz="2000" dirty="0"/>
          </a:p>
          <a:p>
            <a:endParaRPr lang="en-US" sz="2000" dirty="0"/>
          </a:p>
          <a:p>
            <a:endParaRPr lang="en-US" sz="1600" dirty="0"/>
          </a:p>
        </p:txBody>
      </p:sp>
      <p:pic>
        <p:nvPicPr>
          <p:cNvPr id="5" name="Content Placeholder 4">
            <a:extLst>
              <a:ext uri="{FF2B5EF4-FFF2-40B4-BE49-F238E27FC236}">
                <a16:creationId xmlns:a16="http://schemas.microsoft.com/office/drawing/2014/main" id="{10A4EFB1-78EC-419E-047C-79E6C4B6D0B0}"/>
              </a:ext>
            </a:extLst>
          </p:cNvPr>
          <p:cNvPicPr>
            <a:picLocks noChangeAspect="1"/>
          </p:cNvPicPr>
          <p:nvPr/>
        </p:nvPicPr>
        <p:blipFill rotWithShape="1">
          <a:blip r:embed="rId3">
            <a:extLst>
              <a:ext uri="{28A0092B-C50C-407E-A947-70E740481C1C}">
                <a14:useLocalDpi xmlns:a14="http://schemas.microsoft.com/office/drawing/2010/main" val="0"/>
              </a:ext>
            </a:extLst>
          </a:blip>
          <a:srcRect l="12316" t="29909" r="12046" b="11284"/>
          <a:stretch/>
        </p:blipFill>
        <p:spPr>
          <a:xfrm>
            <a:off x="3426864" y="2351324"/>
            <a:ext cx="8765136" cy="4506676"/>
          </a:xfrm>
          <a:prstGeom prst="rect">
            <a:avLst/>
          </a:prstGeom>
        </p:spPr>
      </p:pic>
    </p:spTree>
    <p:extLst>
      <p:ext uri="{BB962C8B-B14F-4D97-AF65-F5344CB8AC3E}">
        <p14:creationId xmlns:p14="http://schemas.microsoft.com/office/powerpoint/2010/main" val="27429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On Learning</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Repeating or 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678400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a:highlight>
                  <a:srgbClr val="000000"/>
                </a:highlight>
              </a:rPr>
              <a:t>Context of the scene</a:t>
            </a:r>
          </a:p>
          <a:p>
            <a:pPr marL="514350" indent="-514350">
              <a:buFont typeface="+mj-lt"/>
              <a:buAutoNum type="arabicPeriod"/>
            </a:pPr>
            <a:r>
              <a:rPr lang="en-US" dirty="0">
                <a:highlight>
                  <a:srgbClr val="000000"/>
                </a:highlight>
              </a:rPr>
              <a:t>Structural Consistency</a:t>
            </a:r>
          </a:p>
          <a:p>
            <a:pPr marL="514350" indent="-514350">
              <a:buFont typeface="+mj-lt"/>
              <a:buAutoNum type="arabicPeriod"/>
            </a:pPr>
            <a:r>
              <a:rPr lang="en-US" dirty="0">
                <a:highlight>
                  <a:srgbClr val="000000"/>
                </a:highlight>
              </a:rPr>
              <a:t>Material Texture</a:t>
            </a:r>
          </a:p>
          <a:p>
            <a:pPr marL="514350" indent="-514350">
              <a:buFont typeface="+mj-lt"/>
              <a:buAutoNum type="arabicPeriod"/>
            </a:pPr>
            <a:r>
              <a:rPr lang="en-US" dirty="0">
                <a:highlight>
                  <a:srgbClr val="000000"/>
                </a:highlight>
              </a:rPr>
              <a:t>Lighting and Shadows</a:t>
            </a:r>
          </a:p>
          <a:p>
            <a:pPr marL="514350" indent="-514350">
              <a:buFont typeface="+mj-lt"/>
              <a:buAutoNum type="arabicPeriod"/>
            </a:pPr>
            <a:r>
              <a:rPr lang="en-US" dirty="0">
                <a:highlight>
                  <a:srgbClr val="000000"/>
                </a:highlight>
              </a:rPr>
              <a:t>Perspective and Geometry</a:t>
            </a:r>
          </a:p>
          <a:p>
            <a:pPr marL="514350" indent="-514350">
              <a:buFont typeface="+mj-lt"/>
              <a:buAutoNum type="arabicPeriod"/>
            </a:pPr>
            <a:r>
              <a:rPr lang="en-US" dirty="0">
                <a:highlight>
                  <a:srgbClr val="000000"/>
                </a:highlight>
              </a:rPr>
              <a:t>Repetition in Detail</a:t>
            </a:r>
          </a:p>
          <a:p>
            <a:pPr marL="514350" indent="-514350">
              <a:buFont typeface="+mj-lt"/>
              <a:buAutoNum type="arabicPeriod"/>
            </a:pPr>
            <a:r>
              <a:rPr lang="en-US" dirty="0">
                <a:highlight>
                  <a:srgbClr val="000000"/>
                </a:highlight>
              </a:rPr>
              <a:t>Missing Elements</a:t>
            </a:r>
          </a:p>
          <a:p>
            <a:pPr marL="514350" indent="-514350">
              <a:buFont typeface="+mj-lt"/>
              <a:buAutoNum type="arabicPeriod"/>
            </a:pPr>
            <a:r>
              <a:rPr lang="en-US" dirty="0">
                <a:highlight>
                  <a:srgbClr val="000000"/>
                </a:highlight>
              </a:rPr>
              <a:t>Nonsensical Object Placement</a:t>
            </a:r>
          </a:p>
          <a:p>
            <a:pPr marL="514350" indent="-514350">
              <a:buFont typeface="+mj-lt"/>
              <a:buAutoNum type="arabicPeriod"/>
            </a:pPr>
            <a:r>
              <a:rPr lang="en-US" dirty="0">
                <a:highlight>
                  <a:srgbClr val="000000"/>
                </a:highlight>
              </a:rPr>
              <a:t>Disrupted Continuity</a:t>
            </a:r>
          </a:p>
          <a:p>
            <a:pPr marL="514350" indent="-514350">
              <a:buFont typeface="+mj-lt"/>
              <a:buAutoNum type="arabicPeriod"/>
            </a:pPr>
            <a:r>
              <a:rPr lang="en-US" dirty="0">
                <a:highlight>
                  <a:srgbClr val="000000"/>
                </a:highlight>
              </a:rPr>
              <a:t>Anomalies in Common Patterns</a:t>
            </a:r>
          </a:p>
        </p:txBody>
      </p:sp>
    </p:spTree>
    <p:extLst>
      <p:ext uri="{BB962C8B-B14F-4D97-AF65-F5344CB8AC3E}">
        <p14:creationId xmlns:p14="http://schemas.microsoft.com/office/powerpoint/2010/main" val="3982044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Structure Image Check </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dirty="0"/>
              <a:t>Lighting and Shadows</a:t>
            </a:r>
          </a:p>
          <a:p>
            <a:pPr marL="514350" indent="-514350">
              <a:buFont typeface="+mj-lt"/>
              <a:buAutoNum type="arabicPeriod"/>
            </a:pPr>
            <a:r>
              <a:rPr lang="en-US" dirty="0"/>
              <a:t>Perspective and Geometry</a:t>
            </a:r>
          </a:p>
          <a:p>
            <a:pPr marL="514350" indent="-514350">
              <a:buFont typeface="+mj-lt"/>
              <a:buAutoNum type="arabicPeriod"/>
            </a:pPr>
            <a:r>
              <a:rPr lang="en-US" dirty="0"/>
              <a:t>Repeating or Missing Elements</a:t>
            </a:r>
          </a:p>
          <a:p>
            <a:pPr marL="514350" indent="-514350">
              <a:buFont typeface="+mj-lt"/>
              <a:buAutoNum type="arabicPeriod"/>
            </a:pPr>
            <a:r>
              <a:rPr lang="en-US" dirty="0"/>
              <a:t>Nonsensical Object Placement</a:t>
            </a:r>
          </a:p>
          <a:p>
            <a:pPr marL="514350" indent="-514350">
              <a:buFont typeface="+mj-lt"/>
              <a:buAutoNum type="arabicPeriod"/>
            </a:pPr>
            <a:r>
              <a:rPr lang="en-US" dirty="0"/>
              <a:t>Anomalies in Common Patterns</a:t>
            </a:r>
          </a:p>
        </p:txBody>
      </p:sp>
    </p:spTree>
    <p:extLst>
      <p:ext uri="{BB962C8B-B14F-4D97-AF65-F5344CB8AC3E}">
        <p14:creationId xmlns:p14="http://schemas.microsoft.com/office/powerpoint/2010/main" val="12972074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Proceso</a:t>
            </a:r>
            <a:r>
              <a:rPr lang="en-US" dirty="0"/>
              <a:t> de </a:t>
            </a:r>
            <a:r>
              <a:rPr lang="en-US" dirty="0" err="1"/>
              <a:t>detección</a:t>
            </a:r>
            <a:r>
              <a:rPr lang="en-US" dirty="0"/>
              <a:t> </a:t>
            </a:r>
            <a:r>
              <a:rPr lang="en-US" dirty="0" err="1"/>
              <a:t>sintética</a:t>
            </a:r>
            <a:r>
              <a:rPr lang="en-US" dirty="0"/>
              <a:t>: </a:t>
            </a:r>
            <a:r>
              <a:rPr lang="en-US" dirty="0" err="1"/>
              <a:t>Estructuras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11636188" cy="4879975"/>
          </a:xfrm>
        </p:spPr>
        <p:txBody>
          <a:bodyPr>
            <a:normAutofit lnSpcReduction="10000"/>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dirty="0" err="1"/>
              <a:t>Iluminación</a:t>
            </a:r>
            <a:r>
              <a:rPr lang="en-US" dirty="0"/>
              <a:t> y sombras</a:t>
            </a:r>
          </a:p>
          <a:p>
            <a:pPr marL="514350" indent="-514350">
              <a:buFont typeface="+mj-lt"/>
              <a:buAutoNum type="arabicPeriod"/>
            </a:pPr>
            <a:r>
              <a:rPr lang="en-US" dirty="0" err="1"/>
              <a:t>Perspectiva</a:t>
            </a:r>
            <a:r>
              <a:rPr lang="en-US" dirty="0"/>
              <a:t> y </a:t>
            </a:r>
            <a:r>
              <a:rPr lang="en-US" dirty="0" err="1"/>
              <a:t>Geometría</a:t>
            </a:r>
            <a:endParaRPr lang="en-US" dirty="0"/>
          </a:p>
          <a:p>
            <a:pPr marL="514350" indent="-514350">
              <a:buFont typeface="+mj-lt"/>
              <a:buAutoNum type="arabicPeriod"/>
            </a:pPr>
            <a:r>
              <a:rPr lang="en-US" dirty="0" err="1"/>
              <a:t>Repetición</a:t>
            </a:r>
            <a:r>
              <a:rPr lang="en-US" dirty="0"/>
              <a:t> </a:t>
            </a:r>
            <a:r>
              <a:rPr lang="en-US" dirty="0" err="1"/>
              <a:t>en</a:t>
            </a:r>
            <a:r>
              <a:rPr lang="en-US" dirty="0"/>
              <a:t> </a:t>
            </a:r>
            <a:r>
              <a:rPr lang="en-US" dirty="0" err="1"/>
              <a:t>detalle</a:t>
            </a:r>
            <a:endParaRPr lang="en-US" dirty="0"/>
          </a:p>
          <a:p>
            <a:pPr marL="514350" indent="-514350">
              <a:buFont typeface="+mj-lt"/>
              <a:buAutoNum type="arabicPeriod"/>
            </a:pPr>
            <a:r>
              <a:rPr lang="en-US" dirty="0" err="1"/>
              <a:t>Elementos</a:t>
            </a:r>
            <a:r>
              <a:rPr lang="en-US" dirty="0"/>
              <a:t> </a:t>
            </a:r>
            <a:r>
              <a:rPr lang="en-US" dirty="0" err="1"/>
              <a:t>faltantes</a:t>
            </a:r>
            <a:endParaRPr lang="en-US" dirty="0"/>
          </a:p>
          <a:p>
            <a:pPr marL="514350" indent="-514350">
              <a:buFont typeface="+mj-lt"/>
              <a:buAutoNum type="arabicPeriod"/>
            </a:pPr>
            <a:r>
              <a:rPr lang="en-US" dirty="0" err="1"/>
              <a:t>Colocación</a:t>
            </a:r>
            <a:r>
              <a:rPr lang="en-US" dirty="0"/>
              <a:t> de </a:t>
            </a:r>
            <a:r>
              <a:rPr lang="en-US" dirty="0" err="1"/>
              <a:t>objetos</a:t>
            </a:r>
            <a:r>
              <a:rPr lang="en-US" dirty="0"/>
              <a:t> sin </a:t>
            </a:r>
            <a:r>
              <a:rPr lang="en-US" dirty="0" err="1"/>
              <a:t>sentido</a:t>
            </a:r>
            <a:endParaRPr lang="en-US" dirty="0"/>
          </a:p>
          <a:p>
            <a:pPr marL="514350" indent="-514350">
              <a:buFont typeface="+mj-lt"/>
              <a:buAutoNum type="arabicPeriod"/>
            </a:pPr>
            <a:r>
              <a:rPr lang="en-US" dirty="0" err="1"/>
              <a:t>Continuidad</a:t>
            </a:r>
            <a:r>
              <a:rPr lang="en-US" dirty="0"/>
              <a:t> </a:t>
            </a:r>
            <a:r>
              <a:rPr lang="en-US" dirty="0" err="1"/>
              <a:t>interrumpida</a:t>
            </a:r>
            <a:endParaRPr lang="en-US" dirty="0"/>
          </a:p>
          <a:p>
            <a:pPr marL="514350" indent="-514350">
              <a:buFont typeface="+mj-lt"/>
              <a:buAutoNum type="arabicPeriod"/>
            </a:pPr>
            <a:r>
              <a:rPr lang="en-US" dirty="0" err="1"/>
              <a:t>Anomalías</a:t>
            </a:r>
            <a:r>
              <a:rPr lang="en-US" dirty="0"/>
              <a:t> </a:t>
            </a:r>
            <a:r>
              <a:rPr lang="en-US" dirty="0" err="1"/>
              <a:t>en</a:t>
            </a:r>
            <a:r>
              <a:rPr lang="en-US" dirty="0"/>
              <a:t> </a:t>
            </a:r>
            <a:r>
              <a:rPr lang="en-US" dirty="0" err="1"/>
              <a:t>patrones</a:t>
            </a:r>
            <a:r>
              <a:rPr lang="en-US" dirty="0"/>
              <a:t> </a:t>
            </a:r>
            <a:r>
              <a:rPr lang="en-US" dirty="0" err="1"/>
              <a:t>comunes</a:t>
            </a:r>
            <a:endParaRPr lang="en-US" dirty="0"/>
          </a:p>
        </p:txBody>
      </p:sp>
    </p:spTree>
    <p:extLst>
      <p:ext uri="{BB962C8B-B14F-4D97-AF65-F5344CB8AC3E}">
        <p14:creationId xmlns:p14="http://schemas.microsoft.com/office/powerpoint/2010/main" val="9503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Synthetic Video Check:</a:t>
            </a:r>
            <a:br>
              <a:rPr lang="en-US" dirty="0"/>
            </a:br>
            <a:r>
              <a:rPr lang="en-US" dirty="0"/>
              <a:t>Practical Exercise</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a:t>Context of the scene</a:t>
            </a:r>
          </a:p>
          <a:p>
            <a:pPr marL="514350" indent="-514350">
              <a:buFont typeface="+mj-lt"/>
              <a:buAutoNum type="arabicPeriod"/>
            </a:pPr>
            <a:r>
              <a:rPr lang="en-US" dirty="0"/>
              <a:t>Structural Consistency</a:t>
            </a:r>
          </a:p>
          <a:p>
            <a:pPr marL="514350" indent="-514350">
              <a:buFont typeface="+mj-lt"/>
              <a:buAutoNum type="arabicPeriod"/>
            </a:pPr>
            <a:r>
              <a:rPr lang="en-US" dirty="0"/>
              <a:t>Material Texture</a:t>
            </a:r>
          </a:p>
          <a:p>
            <a:pPr marL="514350" indent="-514350">
              <a:buFont typeface="+mj-lt"/>
              <a:buAutoNum type="arabicPeriod"/>
            </a:pPr>
            <a:r>
              <a:rPr lang="en-US"/>
              <a:t>Develop your Techniques…</a:t>
            </a:r>
            <a:endParaRPr lang="en-US" dirty="0"/>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Search online for possible deepfake videos that have been in the news</a:t>
            </a:r>
          </a:p>
          <a:p>
            <a:pPr marL="514350" indent="-514350">
              <a:buFont typeface="+mj-lt"/>
              <a:buAutoNum type="arabicPeriod"/>
            </a:pPr>
            <a:r>
              <a:rPr lang="en-US" dirty="0"/>
              <a:t>Analyze the video</a:t>
            </a:r>
          </a:p>
          <a:p>
            <a:pPr marL="514350" indent="-514350">
              <a:buFont typeface="+mj-lt"/>
              <a:buAutoNum type="arabicPeriod"/>
            </a:pPr>
            <a:r>
              <a:rPr lang="en-US" dirty="0"/>
              <a:t>Determine your own TTP for detecting synthetic videos </a:t>
            </a:r>
          </a:p>
          <a:p>
            <a:pPr marL="514350" indent="-514350">
              <a:buFont typeface="+mj-lt"/>
              <a:buAutoNum type="arabicPeriod"/>
            </a:pPr>
            <a:r>
              <a:rPr lang="en-US" dirty="0"/>
              <a:t>Present TTPs</a:t>
            </a:r>
          </a:p>
        </p:txBody>
      </p:sp>
    </p:spTree>
    <p:extLst>
      <p:ext uri="{BB962C8B-B14F-4D97-AF65-F5344CB8AC3E}">
        <p14:creationId xmlns:p14="http://schemas.microsoft.com/office/powerpoint/2010/main" val="2427961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Comprobación</a:t>
            </a:r>
            <a:r>
              <a:rPr lang="en-US" dirty="0"/>
              <a:t> de </a:t>
            </a:r>
            <a:r>
              <a:rPr lang="en-US" dirty="0" err="1"/>
              <a:t>vídeo</a:t>
            </a:r>
            <a:r>
              <a:rPr lang="en-US" dirty="0"/>
              <a:t> </a:t>
            </a:r>
            <a:r>
              <a:rPr lang="en-US" dirty="0" err="1"/>
              <a:t>sintético</a:t>
            </a:r>
            <a:r>
              <a:rPr lang="en-US" dirty="0"/>
              <a:t>: </a:t>
            </a:r>
            <a:r>
              <a:rPr lang="en-US" dirty="0" err="1"/>
              <a:t>ejercicio</a:t>
            </a:r>
            <a:r>
              <a:rPr lang="en-US" dirty="0"/>
              <a:t> </a:t>
            </a:r>
            <a:r>
              <a:rPr lang="en-US" dirty="0" err="1"/>
              <a:t>práctico</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4"/>
            <a:ext cx="6080514" cy="4879975"/>
          </a:xfrm>
        </p:spPr>
        <p:txBody>
          <a:bodyPr>
            <a:normAutofit/>
          </a:bodyPr>
          <a:lstStyle/>
          <a:p>
            <a:pPr marL="514350" indent="-514350">
              <a:buFont typeface="+mj-lt"/>
              <a:buAutoNum type="arabicPeriod"/>
            </a:pPr>
            <a:r>
              <a:rPr lang="en-US" dirty="0" err="1"/>
              <a:t>Contexto</a:t>
            </a:r>
            <a:r>
              <a:rPr lang="en-US" dirty="0"/>
              <a:t> de la </a:t>
            </a:r>
            <a:r>
              <a:rPr lang="en-US" dirty="0" err="1"/>
              <a:t>escena</a:t>
            </a:r>
            <a:endParaRPr lang="en-US" dirty="0"/>
          </a:p>
          <a:p>
            <a:pPr marL="514350" indent="-514350">
              <a:buFont typeface="+mj-lt"/>
              <a:buAutoNum type="arabicPeriod"/>
            </a:pPr>
            <a:r>
              <a:rPr lang="en-US" dirty="0" err="1"/>
              <a:t>Consistencia</a:t>
            </a:r>
            <a:r>
              <a:rPr lang="en-US" dirty="0"/>
              <a:t> </a:t>
            </a:r>
            <a:r>
              <a:rPr lang="en-US" dirty="0" err="1"/>
              <a:t>estructural</a:t>
            </a:r>
            <a:endParaRPr lang="en-US" dirty="0"/>
          </a:p>
          <a:p>
            <a:pPr marL="514350" indent="-514350">
              <a:buFont typeface="+mj-lt"/>
              <a:buAutoNum type="arabicPeriod"/>
            </a:pPr>
            <a:r>
              <a:rPr lang="en-US" dirty="0"/>
              <a:t>Textura del material</a:t>
            </a:r>
          </a:p>
          <a:p>
            <a:pPr marL="514350" indent="-514350">
              <a:buFont typeface="+mj-lt"/>
              <a:buAutoNum type="arabicPeriod"/>
            </a:pPr>
            <a:r>
              <a:rPr lang="en-US" b="1" dirty="0" err="1"/>
              <a:t>Continuar</a:t>
            </a:r>
            <a:r>
              <a:rPr lang="en-US" b="1" dirty="0"/>
              <a:t> con </a:t>
            </a:r>
            <a:r>
              <a:rPr lang="en-US" b="1" dirty="0" err="1"/>
              <a:t>Técnicas</a:t>
            </a:r>
            <a:r>
              <a:rPr lang="en-US" b="1" dirty="0"/>
              <a:t>…</a:t>
            </a:r>
          </a:p>
        </p:txBody>
      </p:sp>
      <p:sp>
        <p:nvSpPr>
          <p:cNvPr id="5" name="Content Placeholder 2">
            <a:extLst>
              <a:ext uri="{FF2B5EF4-FFF2-40B4-BE49-F238E27FC236}">
                <a16:creationId xmlns:a16="http://schemas.microsoft.com/office/drawing/2014/main" id="{ACFB7E89-BB19-BCF7-CCC3-5FD1E9B31D31}"/>
              </a:ext>
            </a:extLst>
          </p:cNvPr>
          <p:cNvSpPr txBox="1">
            <a:spLocks/>
          </p:cNvSpPr>
          <p:nvPr/>
        </p:nvSpPr>
        <p:spPr>
          <a:xfrm>
            <a:off x="6096000" y="1825623"/>
            <a:ext cx="6080514"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err="1"/>
              <a:t>Busque</a:t>
            </a:r>
            <a:r>
              <a:rPr lang="en-US" dirty="0"/>
              <a:t> videos deepfake que </a:t>
            </a:r>
            <a:r>
              <a:rPr lang="en-US" dirty="0" err="1"/>
              <a:t>hayan</a:t>
            </a:r>
            <a:r>
              <a:rPr lang="en-US" dirty="0"/>
              <a:t> </a:t>
            </a:r>
            <a:r>
              <a:rPr lang="en-US" dirty="0" err="1"/>
              <a:t>aparecido</a:t>
            </a:r>
            <a:r>
              <a:rPr lang="en-US" dirty="0"/>
              <a:t> </a:t>
            </a:r>
            <a:r>
              <a:rPr lang="en-US" dirty="0" err="1"/>
              <a:t>en</a:t>
            </a:r>
            <a:r>
              <a:rPr lang="en-US" dirty="0"/>
              <a:t> las </a:t>
            </a:r>
            <a:r>
              <a:rPr lang="en-US" dirty="0" err="1"/>
              <a:t>noticias</a:t>
            </a:r>
            <a:endParaRPr lang="en-US" dirty="0"/>
          </a:p>
          <a:p>
            <a:pPr marL="514350" indent="-514350">
              <a:buFont typeface="+mj-lt"/>
              <a:buAutoNum type="arabicPeriod"/>
            </a:pPr>
            <a:r>
              <a:rPr lang="en-US" dirty="0" err="1"/>
              <a:t>Analiza</a:t>
            </a:r>
            <a:r>
              <a:rPr lang="en-US" dirty="0"/>
              <a:t> </a:t>
            </a:r>
            <a:r>
              <a:rPr lang="en-US" dirty="0" err="1"/>
              <a:t>el</a:t>
            </a:r>
            <a:r>
              <a:rPr lang="en-US" dirty="0"/>
              <a:t> </a:t>
            </a:r>
            <a:r>
              <a:rPr lang="en-US" dirty="0" err="1"/>
              <a:t>vídeo</a:t>
            </a:r>
            <a:endParaRPr lang="en-US" dirty="0"/>
          </a:p>
          <a:p>
            <a:pPr marL="514350" indent="-514350">
              <a:buFont typeface="+mj-lt"/>
              <a:buAutoNum type="arabicPeriod"/>
            </a:pPr>
            <a:r>
              <a:rPr lang="en-US" dirty="0" err="1"/>
              <a:t>Determina</a:t>
            </a:r>
            <a:r>
              <a:rPr lang="en-US" dirty="0"/>
              <a:t> </a:t>
            </a:r>
            <a:r>
              <a:rPr lang="en-US" dirty="0" err="1"/>
              <a:t>tus</a:t>
            </a:r>
            <a:r>
              <a:rPr lang="en-US" dirty="0"/>
              <a:t> </a:t>
            </a:r>
            <a:r>
              <a:rPr lang="en-US" dirty="0" err="1"/>
              <a:t>propias</a:t>
            </a:r>
            <a:r>
              <a:rPr lang="en-US" dirty="0"/>
              <a:t> </a:t>
            </a:r>
            <a:r>
              <a:rPr lang="en-US" dirty="0" err="1"/>
              <a:t>técnicas</a:t>
            </a:r>
            <a:r>
              <a:rPr lang="en-US" dirty="0"/>
              <a:t> para </a:t>
            </a:r>
            <a:r>
              <a:rPr lang="en-US" dirty="0" err="1"/>
              <a:t>detectar</a:t>
            </a:r>
            <a:r>
              <a:rPr lang="en-US" dirty="0"/>
              <a:t> </a:t>
            </a:r>
            <a:r>
              <a:rPr lang="en-US" dirty="0" err="1"/>
              <a:t>vídeos</a:t>
            </a:r>
            <a:r>
              <a:rPr lang="en-US" dirty="0"/>
              <a:t> </a:t>
            </a:r>
            <a:r>
              <a:rPr lang="en-US" dirty="0" err="1"/>
              <a:t>sintéticos</a:t>
            </a:r>
            <a:r>
              <a:rPr lang="en-US" dirty="0"/>
              <a:t>.</a:t>
            </a:r>
          </a:p>
          <a:p>
            <a:pPr marL="514350" indent="-514350">
              <a:buFont typeface="+mj-lt"/>
              <a:buAutoNum type="arabicPeriod"/>
            </a:pPr>
            <a:r>
              <a:rPr lang="en-US" dirty="0" err="1"/>
              <a:t>Presentar</a:t>
            </a:r>
            <a:r>
              <a:rPr lang="en-US" dirty="0"/>
              <a:t> </a:t>
            </a:r>
            <a:r>
              <a:rPr lang="en-US" dirty="0" err="1"/>
              <a:t>técnicas</a:t>
            </a:r>
            <a:r>
              <a:rPr lang="en-US" dirty="0"/>
              <a:t> de </a:t>
            </a:r>
            <a:r>
              <a:rPr lang="en-US" dirty="0" err="1"/>
              <a:t>detección</a:t>
            </a:r>
            <a:r>
              <a:rPr lang="en-US" dirty="0"/>
              <a:t> de </a:t>
            </a:r>
            <a:r>
              <a:rPr lang="en-US" dirty="0" err="1"/>
              <a:t>vídeo</a:t>
            </a:r>
            <a:r>
              <a:rPr lang="en-US" dirty="0"/>
              <a:t> </a:t>
            </a:r>
            <a:r>
              <a:rPr lang="en-US" dirty="0" err="1"/>
              <a:t>sintético</a:t>
            </a:r>
            <a:r>
              <a:rPr lang="en-US" dirty="0"/>
              <a:t>.</a:t>
            </a:r>
          </a:p>
        </p:txBody>
      </p:sp>
    </p:spTree>
    <p:extLst>
      <p:ext uri="{BB962C8B-B14F-4D97-AF65-F5344CB8AC3E}">
        <p14:creationId xmlns:p14="http://schemas.microsoft.com/office/powerpoint/2010/main" val="33085625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550972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3257927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CAEB-D84E-456D-3B6B-2E9573C73F98}"/>
              </a:ext>
            </a:extLst>
          </p:cNvPr>
          <p:cNvSpPr>
            <a:spLocks noGrp="1"/>
          </p:cNvSpPr>
          <p:nvPr>
            <p:ph type="title"/>
          </p:nvPr>
        </p:nvSpPr>
        <p:spPr/>
        <p:txBody>
          <a:bodyPr/>
          <a:lstStyle/>
          <a:p>
            <a:r>
              <a:rPr lang="en-US" dirty="0" err="1"/>
              <a:t>Referencias</a:t>
            </a:r>
            <a:endParaRPr lang="en-US" dirty="0"/>
          </a:p>
        </p:txBody>
      </p:sp>
      <p:sp>
        <p:nvSpPr>
          <p:cNvPr id="3" name="Content Placeholder 2">
            <a:extLst>
              <a:ext uri="{FF2B5EF4-FFF2-40B4-BE49-F238E27FC236}">
                <a16:creationId xmlns:a16="http://schemas.microsoft.com/office/drawing/2014/main" id="{0A5EC664-EFAD-501E-02EA-4124C835D47B}"/>
              </a:ext>
            </a:extLst>
          </p:cNvPr>
          <p:cNvSpPr>
            <a:spLocks noGrp="1"/>
          </p:cNvSpPr>
          <p:nvPr>
            <p:ph idx="1"/>
          </p:nvPr>
        </p:nvSpPr>
        <p:spPr>
          <a:xfrm>
            <a:off x="251013" y="1825625"/>
            <a:ext cx="11636188" cy="4351338"/>
          </a:xfrm>
        </p:spPr>
        <p:txBody>
          <a:bodyPr>
            <a:normAutofit/>
          </a:bodyPr>
          <a:lstStyle/>
          <a:p>
            <a:r>
              <a:rPr lang="en-US" dirty="0"/>
              <a:t>1. Media Lab at MIT on Detecting Fakes - </a:t>
            </a:r>
            <a:r>
              <a:rPr lang="en-US" dirty="0">
                <a:hlinkClick r:id="rId3"/>
              </a:rPr>
              <a:t>https://www.media.mit.edu/projects/detect-fakes/overview/</a:t>
            </a:r>
            <a:r>
              <a:rPr lang="en-US" dirty="0"/>
              <a:t> </a:t>
            </a:r>
          </a:p>
          <a:p>
            <a:r>
              <a:rPr lang="en-US" dirty="0"/>
              <a:t>2. Detect Fakes with Kellogg's online tool - </a:t>
            </a:r>
            <a:r>
              <a:rPr lang="en-US" dirty="0">
                <a:hlinkClick r:id="rId4"/>
              </a:rPr>
              <a:t>https://detectfakes.kellogg.northwestern.edu/</a:t>
            </a:r>
            <a:r>
              <a:rPr lang="en-US" dirty="0"/>
              <a:t> </a:t>
            </a:r>
          </a:p>
          <a:p>
            <a:r>
              <a:rPr lang="en-US" dirty="0"/>
              <a:t>3. CISA Contextualizing Deepfake Threats to Organizations - </a:t>
            </a:r>
            <a:r>
              <a:rPr lang="en-US" dirty="0">
                <a:hlinkClick r:id="rId5"/>
              </a:rPr>
              <a:t>https://media.defense.gov/2023/Sep/12/2003298925/-1/-1/0/CSI-DEEPFAKE-THREATS.PDF</a:t>
            </a:r>
            <a:r>
              <a:rPr lang="en-US" dirty="0"/>
              <a:t> </a:t>
            </a:r>
          </a:p>
          <a:p>
            <a:r>
              <a:rPr lang="en-US" dirty="0"/>
              <a:t>4. DARPA: Deepfake Defense Tech Ready for Commercialization, Transition - </a:t>
            </a:r>
            <a:r>
              <a:rPr lang="en-US" dirty="0">
                <a:hlinkClick r:id="rId6"/>
              </a:rPr>
              <a:t>https://www.darpa.mil/news-events/2024-03-14#:~:text=Through%20the%20Semantic%20Forensics%20</a:t>
            </a:r>
            <a:r>
              <a:rPr lang="en-US" dirty="0"/>
              <a:t> </a:t>
            </a:r>
          </a:p>
        </p:txBody>
      </p:sp>
    </p:spTree>
    <p:extLst>
      <p:ext uri="{BB962C8B-B14F-4D97-AF65-F5344CB8AC3E}">
        <p14:creationId xmlns:p14="http://schemas.microsoft.com/office/powerpoint/2010/main" val="4257337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85"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86" name="Title 4"/>
          <p:cNvSpPr txBox="1">
            <a:spLocks noGrp="1"/>
          </p:cNvSpPr>
          <p:nvPr>
            <p:ph type="title"/>
          </p:nvPr>
        </p:nvSpPr>
        <p:spPr>
          <a:xfrm>
            <a:off x="1453319" y="262439"/>
            <a:ext cx="9018362" cy="907455"/>
          </a:xfrm>
          <a:prstGeom prst="rect">
            <a:avLst/>
          </a:prstGeom>
        </p:spPr>
        <p:txBody>
          <a:bodyPr anchor="t"/>
          <a:lstStyle/>
          <a:p>
            <a:r>
              <a:t>Why Does It Matter To You?</a:t>
            </a:r>
          </a:p>
        </p:txBody>
      </p:sp>
      <p:sp>
        <p:nvSpPr>
          <p:cNvPr id="18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71</a:t>
            </a:fld>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7" descr="Picture 7"/>
          <p:cNvPicPr>
            <a:picLocks noChangeAspect="1"/>
          </p:cNvPicPr>
          <p:nvPr/>
        </p:nvPicPr>
        <p:blipFill>
          <a:blip r:embed="rId3"/>
          <a:stretch>
            <a:fillRect/>
          </a:stretch>
        </p:blipFill>
        <p:spPr>
          <a:xfrm>
            <a:off x="609479" y="1604519"/>
            <a:ext cx="10972442" cy="3977282"/>
          </a:xfrm>
          <a:prstGeom prst="rect">
            <a:avLst/>
          </a:prstGeom>
          <a:ln w="12700">
            <a:miter lim="400000"/>
          </a:ln>
        </p:spPr>
      </p:pic>
      <p:sp>
        <p:nvSpPr>
          <p:cNvPr id="190" name="Title 4"/>
          <p:cNvSpPr txBox="1">
            <a:spLocks noGrp="1"/>
          </p:cNvSpPr>
          <p:nvPr>
            <p:ph type="title"/>
          </p:nvPr>
        </p:nvSpPr>
        <p:spPr>
          <a:xfrm>
            <a:off x="1453319" y="262439"/>
            <a:ext cx="9018362" cy="907455"/>
          </a:xfrm>
          <a:prstGeom prst="rect">
            <a:avLst/>
          </a:prstGeom>
        </p:spPr>
        <p:txBody>
          <a:bodyPr anchor="t"/>
          <a:lstStyle/>
          <a:p>
            <a:r>
              <a:t>¿Por Qué Te Importa?</a:t>
            </a:r>
          </a:p>
        </p:txBody>
      </p:sp>
      <p:sp>
        <p:nvSpPr>
          <p:cNvPr id="1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72</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93"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TAKE A BREAK</a:t>
            </a:r>
          </a:p>
        </p:txBody>
      </p:sp>
      <p:pic>
        <p:nvPicPr>
          <p:cNvPr id="194"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195" name="TextBox 1"/>
          <p:cNvSpPr txBox="1"/>
          <p:nvPr/>
        </p:nvSpPr>
        <p:spPr>
          <a:xfrm>
            <a:off x="3715415" y="5405718"/>
            <a:ext cx="3986136" cy="634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200" b="1"/>
            </a:lvl1pPr>
          </a:lstStyle>
          <a:p>
            <a:r>
              <a:t>Return By: XX:XX </a:t>
            </a:r>
          </a:p>
        </p:txBody>
      </p:sp>
      <p:sp>
        <p:nvSpPr>
          <p:cNvPr id="19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73</a:t>
            </a:fld>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2"/>
          <p:cNvSpPr txBox="1">
            <a:spLocks noGrp="1"/>
          </p:cNvSpPr>
          <p:nvPr>
            <p:ph type="title" idx="4294967295"/>
          </p:nvPr>
        </p:nvSpPr>
        <p:spPr>
          <a:xfrm>
            <a:off x="2154607" y="2531859"/>
            <a:ext cx="3658054" cy="1786516"/>
          </a:xfrm>
          <a:prstGeom prst="rect">
            <a:avLst/>
          </a:prstGeom>
        </p:spPr>
        <p:txBody>
          <a:bodyPr anchor="t"/>
          <a:lstStyle>
            <a:lvl1pPr>
              <a:defRPr sz="4800" b="0">
                <a:solidFill>
                  <a:srgbClr val="44546A"/>
                </a:solidFill>
                <a:latin typeface="Calibri Light"/>
                <a:ea typeface="Calibri Light"/>
                <a:cs typeface="Calibri Light"/>
                <a:sym typeface="Calibri Light"/>
              </a:defRPr>
            </a:lvl1pPr>
          </a:lstStyle>
          <a:p>
            <a:r>
              <a:t>TOMAR UN DESCANSO</a:t>
            </a:r>
          </a:p>
        </p:txBody>
      </p:sp>
      <p:pic>
        <p:nvPicPr>
          <p:cNvPr id="199" name="Graphic 13" descr="Graphic 13"/>
          <p:cNvPicPr>
            <a:picLocks noChangeAspect="1"/>
          </p:cNvPicPr>
          <p:nvPr/>
        </p:nvPicPr>
        <p:blipFill>
          <a:blip r:embed="rId2"/>
          <a:stretch>
            <a:fillRect/>
          </a:stretch>
        </p:blipFill>
        <p:spPr>
          <a:xfrm>
            <a:off x="6379342" y="-259377"/>
            <a:ext cx="5029201" cy="5029201"/>
          </a:xfrm>
          <a:prstGeom prst="rect">
            <a:avLst/>
          </a:prstGeom>
          <a:ln w="12700">
            <a:miter lim="400000"/>
          </a:ln>
        </p:spPr>
      </p:pic>
      <p:sp>
        <p:nvSpPr>
          <p:cNvPr id="200" name="TextBox 1"/>
          <p:cNvSpPr txBox="1"/>
          <p:nvPr/>
        </p:nvSpPr>
        <p:spPr>
          <a:xfrm>
            <a:off x="3715415" y="5405718"/>
            <a:ext cx="4111933" cy="634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200" b="1"/>
            </a:lvl1pPr>
          </a:lstStyle>
          <a:p>
            <a:r>
              <a:t>Volver por: XX:XX </a:t>
            </a:r>
          </a:p>
        </p:txBody>
      </p:sp>
      <p:sp>
        <p:nvSpPr>
          <p:cNvPr id="20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74</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4641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EF25-8E5A-9360-AA47-8DB639B49F85}"/>
              </a:ext>
            </a:extLst>
          </p:cNvPr>
          <p:cNvSpPr>
            <a:spLocks noGrp="1"/>
          </p:cNvSpPr>
          <p:nvPr>
            <p:ph type="ctrTitle"/>
          </p:nvPr>
        </p:nvSpPr>
        <p:spPr/>
        <p:txBody>
          <a:bodyPr/>
          <a:lstStyle/>
          <a:p>
            <a:endParaRPr lang="en-US" dirty="0"/>
          </a:p>
        </p:txBody>
      </p:sp>
      <p:sp>
        <p:nvSpPr>
          <p:cNvPr id="6" name="Subtitle 5">
            <a:extLst>
              <a:ext uri="{FF2B5EF4-FFF2-40B4-BE49-F238E27FC236}">
                <a16:creationId xmlns:a16="http://schemas.microsoft.com/office/drawing/2014/main" id="{52ACDBA5-3714-1FB0-180D-B58F13C21798}"/>
              </a:ext>
            </a:extLst>
          </p:cNvPr>
          <p:cNvSpPr>
            <a:spLocks noGrp="1"/>
          </p:cNvSpPr>
          <p:nvPr>
            <p:ph type="subTitle" idx="1"/>
          </p:nvPr>
        </p:nvSpPr>
        <p:spPr/>
        <p:txBody>
          <a:bodyPr/>
          <a:lstStyle/>
          <a:p>
            <a:r>
              <a:rPr lang="en-US" dirty="0"/>
              <a:t>Intentionally Left Blank</a:t>
            </a:r>
          </a:p>
        </p:txBody>
      </p:sp>
    </p:spTree>
    <p:extLst>
      <p:ext uri="{BB962C8B-B14F-4D97-AF65-F5344CB8AC3E}">
        <p14:creationId xmlns:p14="http://schemas.microsoft.com/office/powerpoint/2010/main" val="123578773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7218</TotalTime>
  <Words>4665</Words>
  <Application>Microsoft Macintosh PowerPoint</Application>
  <PresentationFormat>Widescreen</PresentationFormat>
  <Paragraphs>517</Paragraphs>
  <Slides>74</Slides>
  <Notes>45</Notes>
  <HiddenSlides>5</HiddenSlides>
  <MMClips>0</MMClips>
  <ScaleCrop>false</ScaleCrop>
  <HeadingPairs>
    <vt:vector size="8" baseType="variant">
      <vt:variant>
        <vt:lpstr>Fonts Used</vt:lpstr>
      </vt:variant>
      <vt:variant>
        <vt:i4>4</vt:i4>
      </vt:variant>
      <vt:variant>
        <vt:lpstr>Theme</vt:lpstr>
      </vt:variant>
      <vt:variant>
        <vt:i4>2</vt:i4>
      </vt:variant>
      <vt:variant>
        <vt:lpstr>Slide Titles</vt:lpstr>
      </vt:variant>
      <vt:variant>
        <vt:i4>74</vt:i4>
      </vt:variant>
      <vt:variant>
        <vt:lpstr>Custom Shows</vt:lpstr>
      </vt:variant>
      <vt:variant>
        <vt:i4>1</vt:i4>
      </vt:variant>
    </vt:vector>
  </HeadingPairs>
  <TitlesOfParts>
    <vt:vector size="81" baseType="lpstr">
      <vt:lpstr>Arial</vt:lpstr>
      <vt:lpstr>Calibri</vt:lpstr>
      <vt:lpstr>Menlo</vt:lpstr>
      <vt:lpstr>Times New Roman</vt:lpstr>
      <vt:lpstr>1_Custom Design</vt:lpstr>
      <vt:lpstr>Blank</vt:lpstr>
      <vt:lpstr>PowerPoint Presentation</vt:lpstr>
      <vt:lpstr>Which is Real?</vt:lpstr>
      <vt:lpstr>¿Cual es real?</vt:lpstr>
      <vt:lpstr>Which is Real?</vt:lpstr>
      <vt:lpstr>¿Cual es real?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Objectives</vt:lpstr>
      <vt:lpstr>Objetivos de la Lección</vt:lpstr>
      <vt:lpstr>Terms Used</vt:lpstr>
      <vt:lpstr>Términos utilizados</vt:lpstr>
      <vt:lpstr>Memorize  Synthetic Check: Human Image</vt:lpstr>
      <vt:lpstr>Proceso de detección sintética: Imagen Humana</vt:lpstr>
      <vt:lpstr>Memorize  Structure Image Check </vt:lpstr>
      <vt:lpstr>Proceso de detección sintética: Estructuras</vt:lpstr>
      <vt:lpstr>Synthetic Check: Human Image</vt:lpstr>
      <vt:lpstr>Proceso de detección sintética: Imagen Humana</vt:lpstr>
      <vt:lpstr>Structure Image Check </vt:lpstr>
      <vt:lpstr>Proceso de detección sintética: Estructuras</vt:lpstr>
      <vt:lpstr>Structure Image Check </vt:lpstr>
      <vt:lpstr>Proceso de detección sintética: Estructuras</vt:lpstr>
      <vt:lpstr>Synthetic Check: Human Image</vt:lpstr>
      <vt:lpstr>Proceso de detección sintética: Imagen Humana</vt:lpstr>
      <vt:lpstr>Define Synthetic Check: Human Image</vt:lpstr>
      <vt:lpstr>Proceso de detección sintética: Imagen Humana</vt:lpstr>
      <vt:lpstr>Human Images</vt:lpstr>
      <vt:lpstr>Imagen Humana</vt:lpstr>
      <vt:lpstr>Human Images: Context</vt:lpstr>
      <vt:lpstr>Imagen Humana: Context</vt:lpstr>
      <vt:lpstr>Human Images: Hands and Limbs</vt:lpstr>
      <vt:lpstr>Imagen Humana : Hands and Limbs</vt:lpstr>
      <vt:lpstr>Human Images: Face</vt:lpstr>
      <vt:lpstr>Human Images: Face</vt:lpstr>
      <vt:lpstr>Human Images: Clothing</vt:lpstr>
      <vt:lpstr>Human Images: Clothing</vt:lpstr>
      <vt:lpstr>Human Image Check </vt:lpstr>
      <vt:lpstr>Proceso de detección sintética: Imagen Humana</vt:lpstr>
      <vt:lpstr>Human Image Check </vt:lpstr>
      <vt:lpstr>Proceso de detección sintética: Imagen Humana</vt:lpstr>
      <vt:lpstr>Human Images: Check On Learning</vt:lpstr>
      <vt:lpstr>Proceso de detección sintética: Imagen Humana: Practica</vt:lpstr>
      <vt:lpstr>Human Images: Check On Learning</vt:lpstr>
      <vt:lpstr>Proceso de detección sintética: Imagen Humana: Practica</vt:lpstr>
      <vt:lpstr>Human Images: Check On Learning</vt:lpstr>
      <vt:lpstr>Proceso de detección sintética: Imagen Humana: Practica</vt:lpstr>
      <vt:lpstr>PowerPoint Presentation</vt:lpstr>
      <vt:lpstr>Structure Image Check </vt:lpstr>
      <vt:lpstr>Proceso de detección sintética: Estructuras</vt:lpstr>
      <vt:lpstr>Structure Image</vt:lpstr>
      <vt:lpstr>Imagen de una escena</vt:lpstr>
      <vt:lpstr>Structure Image</vt:lpstr>
      <vt:lpstr>Imagen de una escena</vt:lpstr>
      <vt:lpstr>Structure Image</vt:lpstr>
      <vt:lpstr>Imagen de una escena</vt:lpstr>
      <vt:lpstr>Structure Image</vt:lpstr>
      <vt:lpstr>Imagen de una escena</vt:lpstr>
      <vt:lpstr>Structure Image: Check On Learning</vt:lpstr>
      <vt:lpstr>Proceso de detección sintética: Estructuras</vt:lpstr>
      <vt:lpstr>Structure Image Check </vt:lpstr>
      <vt:lpstr>Proceso de detección sintética: Estructuras</vt:lpstr>
      <vt:lpstr>Synthetic Video Check: Practical Exercise</vt:lpstr>
      <vt:lpstr>Comprobación de vídeo sintético: ejercicio práctico</vt:lpstr>
      <vt:lpstr>References</vt:lpstr>
      <vt:lpstr>Referencias</vt:lpstr>
      <vt:lpstr>Why Does It Matter To You?</vt:lpstr>
      <vt:lpstr>¿Por Qué Te Importa?</vt:lpstr>
      <vt:lpstr>TAKE A BREAK</vt:lpstr>
      <vt:lpstr>TOMAR UN DESCANSO</vt:lpstr>
      <vt:lpstr>Executive DFP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Alfaro, Issac</cp:lastModifiedBy>
  <cp:revision>82</cp:revision>
  <dcterms:created xsi:type="dcterms:W3CDTF">2022-06-15T01:07:41Z</dcterms:created>
  <dcterms:modified xsi:type="dcterms:W3CDTF">2024-07-19T03:09:21Z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vt:i4>
  </property>
  <property fmtid="{D5CDD505-2E9C-101B-9397-08002B2CF9AE}" pid="4" name="PresentationFormat">
    <vt:lpwstr>Widescreen</vt:lpwstr>
  </property>
  <property fmtid="{D5CDD505-2E9C-101B-9397-08002B2CF9AE}" pid="5" name="Slides">
    <vt:i4>6</vt:i4>
  </property>
</Properties>
</file>